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308" r:id="rId4"/>
    <p:sldId id="296" r:id="rId5"/>
    <p:sldId id="309" r:id="rId6"/>
    <p:sldId id="310" r:id="rId7"/>
    <p:sldId id="270" r:id="rId8"/>
    <p:sldId id="306" r:id="rId9"/>
    <p:sldId id="295" r:id="rId10"/>
    <p:sldId id="307" r:id="rId11"/>
    <p:sldId id="287" r:id="rId12"/>
    <p:sldId id="311" r:id="rId13"/>
    <p:sldId id="312" r:id="rId14"/>
    <p:sldId id="313" r:id="rId15"/>
    <p:sldId id="285" r:id="rId1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E516C-4C10-4784-841C-A5465774C17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8789C43-A6BC-4FAF-A664-9B3AB64E3164}" type="slidenum">
              <a:rPr lang="zh-CN" altLang="en-US" sz="1200">
                <a:latin typeface="Arial" panose="020B0604020202020204" pitchFamily="34" charset="0"/>
              </a:rPr>
              <a:t>7</a:t>
            </a:fld>
            <a:endParaRPr lang="en-US" sz="1200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8789C43-A6BC-4FAF-A664-9B3AB64E3164}" type="slidenum">
              <a:rPr lang="zh-CN" altLang="en-US" sz="1200">
                <a:latin typeface="Arial" panose="020B0604020202020204" pitchFamily="34" charset="0"/>
              </a:rPr>
              <a:t>8</a:t>
            </a:fld>
            <a:endParaRPr lang="en-US" sz="1200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5E6B069-EC13-4059-A021-482BD496BA1C}" type="slidenum">
              <a:rPr lang="zh-CN" altLang="en-US" sz="1200"/>
              <a:t>15</a:t>
            </a:fld>
            <a:endParaRPr 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3003" y="-16648"/>
            <a:ext cx="12195003" cy="5131584"/>
            <a:chOff x="-3003" y="-16648"/>
            <a:chExt cx="9146319" cy="513158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3" y="-16648"/>
              <a:ext cx="9144000" cy="343814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-3003" y="-9734"/>
              <a:ext cx="9144000" cy="339048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-684" y="1735224"/>
              <a:ext cx="9144000" cy="3379712"/>
              <a:chOff x="0" y="1814345"/>
              <a:chExt cx="9144000" cy="3379712"/>
            </a:xfrm>
          </p:grpSpPr>
          <p:sp>
            <p:nvSpPr>
              <p:cNvPr id="18" name="任意多边形 17"/>
              <p:cNvSpPr/>
              <p:nvPr/>
            </p:nvSpPr>
            <p:spPr>
              <a:xfrm>
                <a:off x="0" y="1928703"/>
                <a:ext cx="2673708" cy="2490937"/>
              </a:xfrm>
              <a:custGeom>
                <a:avLst/>
                <a:gdLst>
                  <a:gd name="connsiteX0" fmla="*/ 1246338 w 2673708"/>
                  <a:gd name="connsiteY0" fmla="*/ 0 h 2522180"/>
                  <a:gd name="connsiteX1" fmla="*/ 2673708 w 2673708"/>
                  <a:gd name="connsiteY1" fmla="*/ 1261090 h 2522180"/>
                  <a:gd name="connsiteX2" fmla="*/ 1246338 w 2673708"/>
                  <a:gd name="connsiteY2" fmla="*/ 2522180 h 2522180"/>
                  <a:gd name="connsiteX3" fmla="*/ 62740 w 2673708"/>
                  <a:gd name="connsiteY3" fmla="*/ 1966178 h 2522180"/>
                  <a:gd name="connsiteX4" fmla="*/ 0 w 2673708"/>
                  <a:gd name="connsiteY4" fmla="*/ 1874935 h 2522180"/>
                  <a:gd name="connsiteX5" fmla="*/ 0 w 2673708"/>
                  <a:gd name="connsiteY5" fmla="*/ 647246 h 2522180"/>
                  <a:gd name="connsiteX6" fmla="*/ 62740 w 2673708"/>
                  <a:gd name="connsiteY6" fmla="*/ 556003 h 2522180"/>
                  <a:gd name="connsiteX7" fmla="*/ 1246338 w 2673708"/>
                  <a:gd name="connsiteY7" fmla="*/ 0 h 2522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73708" h="2522180">
                    <a:moveTo>
                      <a:pt x="1246338" y="0"/>
                    </a:moveTo>
                    <a:cubicBezTo>
                      <a:pt x="2034653" y="0"/>
                      <a:pt x="2673708" y="564609"/>
                      <a:pt x="2673708" y="1261090"/>
                    </a:cubicBezTo>
                    <a:cubicBezTo>
                      <a:pt x="2673708" y="1957571"/>
                      <a:pt x="2034653" y="2522180"/>
                      <a:pt x="1246338" y="2522180"/>
                    </a:cubicBezTo>
                    <a:cubicBezTo>
                      <a:pt x="753641" y="2522180"/>
                      <a:pt x="319249" y="2301630"/>
                      <a:pt x="62740" y="1966178"/>
                    </a:cubicBezTo>
                    <a:lnTo>
                      <a:pt x="0" y="1874935"/>
                    </a:lnTo>
                    <a:lnTo>
                      <a:pt x="0" y="647246"/>
                    </a:lnTo>
                    <a:lnTo>
                      <a:pt x="62740" y="556003"/>
                    </a:lnTo>
                    <a:cubicBezTo>
                      <a:pt x="319249" y="220551"/>
                      <a:pt x="753641" y="0"/>
                      <a:pt x="124633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430774" y="2460737"/>
                <a:ext cx="2854740" cy="27333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185823" y="2163772"/>
                <a:ext cx="2854740" cy="27131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967948" y="1814345"/>
                <a:ext cx="2854740" cy="28008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6368242" y="2449779"/>
                <a:ext cx="2775758" cy="2522180"/>
              </a:xfrm>
              <a:custGeom>
                <a:avLst/>
                <a:gdLst>
                  <a:gd name="connsiteX0" fmla="*/ 1427370 w 2775758"/>
                  <a:gd name="connsiteY0" fmla="*/ 0 h 2522180"/>
                  <a:gd name="connsiteX1" fmla="*/ 2742570 w 2775758"/>
                  <a:gd name="connsiteY1" fmla="*/ 770217 h 2522180"/>
                  <a:gd name="connsiteX2" fmla="*/ 2775758 w 2775758"/>
                  <a:gd name="connsiteY2" fmla="*/ 850330 h 2522180"/>
                  <a:gd name="connsiteX3" fmla="*/ 2775758 w 2775758"/>
                  <a:gd name="connsiteY3" fmla="*/ 1671851 h 2522180"/>
                  <a:gd name="connsiteX4" fmla="*/ 2742570 w 2775758"/>
                  <a:gd name="connsiteY4" fmla="*/ 1751964 h 2522180"/>
                  <a:gd name="connsiteX5" fmla="*/ 1427370 w 2775758"/>
                  <a:gd name="connsiteY5" fmla="*/ 2522180 h 2522180"/>
                  <a:gd name="connsiteX6" fmla="*/ 0 w 2775758"/>
                  <a:gd name="connsiteY6" fmla="*/ 1261090 h 2522180"/>
                  <a:gd name="connsiteX7" fmla="*/ 1427370 w 2775758"/>
                  <a:gd name="connsiteY7" fmla="*/ 0 h 2522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5758" h="2522180">
                    <a:moveTo>
                      <a:pt x="1427370" y="0"/>
                    </a:moveTo>
                    <a:cubicBezTo>
                      <a:pt x="2018607" y="0"/>
                      <a:pt x="2525884" y="317593"/>
                      <a:pt x="2742570" y="770217"/>
                    </a:cubicBezTo>
                    <a:lnTo>
                      <a:pt x="2775758" y="850330"/>
                    </a:lnTo>
                    <a:lnTo>
                      <a:pt x="2775758" y="1671851"/>
                    </a:lnTo>
                    <a:lnTo>
                      <a:pt x="2742570" y="1751964"/>
                    </a:lnTo>
                    <a:cubicBezTo>
                      <a:pt x="2525884" y="2204588"/>
                      <a:pt x="2018607" y="2522180"/>
                      <a:pt x="1427370" y="2522180"/>
                    </a:cubicBezTo>
                    <a:cubicBezTo>
                      <a:pt x="639055" y="2522180"/>
                      <a:pt x="0" y="1957571"/>
                      <a:pt x="0" y="1261090"/>
                    </a:cubicBezTo>
                    <a:cubicBezTo>
                      <a:pt x="0" y="564609"/>
                      <a:pt x="639055" y="0"/>
                      <a:pt x="14273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5964" y="2763981"/>
            <a:ext cx="10280073" cy="1669808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1916" y="4567429"/>
            <a:ext cx="5948168" cy="579771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A993C43-75C7-4C5E-B22E-E14D8C915DA6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 rot="5400000">
            <a:off x="5887846" y="5444165"/>
            <a:ext cx="416308" cy="416308"/>
            <a:chOff x="4125910" y="5085713"/>
            <a:chExt cx="546840" cy="546840"/>
          </a:xfrm>
        </p:grpSpPr>
        <p:sp>
          <p:nvSpPr>
            <p:cNvPr id="25" name="椭圆 24">
              <a:hlinkClick r:id="" action="ppaction://hlinkshowjump?jump=nextslide"/>
            </p:cNvPr>
            <p:cNvSpPr/>
            <p:nvPr/>
          </p:nvSpPr>
          <p:spPr>
            <a:xfrm>
              <a:off x="4125910" y="5085713"/>
              <a:ext cx="546840" cy="546840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2500" lnSpcReduction="20000"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26" name="燕尾形 25">
              <a:hlinkClick r:id="" action="ppaction://hlinkshowjump?jump=nextslide"/>
            </p:cNvPr>
            <p:cNvSpPr/>
            <p:nvPr/>
          </p:nvSpPr>
          <p:spPr>
            <a:xfrm>
              <a:off x="4303845" y="5213845"/>
              <a:ext cx="217130" cy="290576"/>
            </a:xfrm>
            <a:prstGeom prst="chevron">
              <a:avLst>
                <a:gd name="adj" fmla="val 580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endParaRPr lang="zh-CN" altLang="en-US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>
            <a:off x="330656" y="285751"/>
            <a:ext cx="11530688" cy="6280148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Freeform 17"/>
          <p:cNvSpPr/>
          <p:nvPr userDrawn="1"/>
        </p:nvSpPr>
        <p:spPr bwMode="auto">
          <a:xfrm>
            <a:off x="3198284" y="901700"/>
            <a:ext cx="148167" cy="59267"/>
          </a:xfrm>
          <a:custGeom>
            <a:avLst/>
            <a:gdLst>
              <a:gd name="T0" fmla="*/ 70 w 70"/>
              <a:gd name="T1" fmla="*/ 28 h 28"/>
              <a:gd name="T2" fmla="*/ 0 w 70"/>
              <a:gd name="T3" fmla="*/ 8 h 28"/>
              <a:gd name="T4" fmla="*/ 0 w 70"/>
              <a:gd name="T5" fmla="*/ 0 h 28"/>
              <a:gd name="T6" fmla="*/ 70 w 70"/>
              <a:gd name="T7" fmla="*/ 6 h 28"/>
              <a:gd name="T8" fmla="*/ 70 w 70"/>
              <a:gd name="T9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28">
                <a:moveTo>
                  <a:pt x="70" y="28"/>
                </a:moveTo>
                <a:lnTo>
                  <a:pt x="0" y="8"/>
                </a:lnTo>
                <a:lnTo>
                  <a:pt x="0" y="0"/>
                </a:lnTo>
                <a:lnTo>
                  <a:pt x="70" y="6"/>
                </a:lnTo>
                <a:lnTo>
                  <a:pt x="70" y="28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" name="矩形 21"/>
          <p:cNvSpPr/>
          <p:nvPr userDrawn="1"/>
        </p:nvSpPr>
        <p:spPr>
          <a:xfrm>
            <a:off x="0" y="514857"/>
            <a:ext cx="3327400" cy="513843"/>
          </a:xfrm>
          <a:prstGeom prst="rect">
            <a:avLst/>
          </a:prstGeom>
          <a:solidFill>
            <a:srgbClr val="399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3" name="组合 22"/>
          <p:cNvGrpSpPr/>
          <p:nvPr userDrawn="1"/>
        </p:nvGrpSpPr>
        <p:grpSpPr>
          <a:xfrm>
            <a:off x="3037417" y="0"/>
            <a:ext cx="797983" cy="977900"/>
            <a:chOff x="2278063" y="0"/>
            <a:chExt cx="598487" cy="733425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279650" y="0"/>
              <a:ext cx="587375" cy="72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5" name="Rectangle 5"/>
            <p:cNvSpPr>
              <a:spLocks noChangeArrowheads="1"/>
            </p:cNvSpPr>
            <p:nvPr/>
          </p:nvSpPr>
          <p:spPr bwMode="auto">
            <a:xfrm>
              <a:off x="2465388" y="303213"/>
              <a:ext cx="36513" cy="38100"/>
            </a:xfrm>
            <a:prstGeom prst="rect">
              <a:avLst/>
            </a:prstGeom>
            <a:solidFill>
              <a:srgbClr val="C7CB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2509838" y="590550"/>
              <a:ext cx="95250" cy="134938"/>
            </a:xfrm>
            <a:custGeom>
              <a:avLst/>
              <a:gdLst>
                <a:gd name="T0" fmla="*/ 0 w 60"/>
                <a:gd name="T1" fmla="*/ 4 h 85"/>
                <a:gd name="T2" fmla="*/ 58 w 60"/>
                <a:gd name="T3" fmla="*/ 0 h 85"/>
                <a:gd name="T4" fmla="*/ 60 w 60"/>
                <a:gd name="T5" fmla="*/ 85 h 85"/>
                <a:gd name="T6" fmla="*/ 0 w 60"/>
                <a:gd name="T7" fmla="*/ 85 h 85"/>
                <a:gd name="T8" fmla="*/ 0 w 60"/>
                <a:gd name="T9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85">
                  <a:moveTo>
                    <a:pt x="0" y="4"/>
                  </a:moveTo>
                  <a:lnTo>
                    <a:pt x="58" y="0"/>
                  </a:lnTo>
                  <a:lnTo>
                    <a:pt x="60" y="85"/>
                  </a:lnTo>
                  <a:lnTo>
                    <a:pt x="0" y="85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0AD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2505075" y="255588"/>
              <a:ext cx="280988" cy="219075"/>
            </a:xfrm>
            <a:custGeom>
              <a:avLst/>
              <a:gdLst>
                <a:gd name="T0" fmla="*/ 154 w 177"/>
                <a:gd name="T1" fmla="*/ 138 h 138"/>
                <a:gd name="T2" fmla="*/ 177 w 177"/>
                <a:gd name="T3" fmla="*/ 105 h 138"/>
                <a:gd name="T4" fmla="*/ 22 w 177"/>
                <a:gd name="T5" fmla="*/ 0 h 138"/>
                <a:gd name="T6" fmla="*/ 0 w 177"/>
                <a:gd name="T7" fmla="*/ 34 h 138"/>
                <a:gd name="T8" fmla="*/ 154 w 177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38">
                  <a:moveTo>
                    <a:pt x="154" y="138"/>
                  </a:moveTo>
                  <a:lnTo>
                    <a:pt x="177" y="105"/>
                  </a:lnTo>
                  <a:lnTo>
                    <a:pt x="22" y="0"/>
                  </a:lnTo>
                  <a:lnTo>
                    <a:pt x="0" y="34"/>
                  </a:lnTo>
                  <a:lnTo>
                    <a:pt x="154" y="138"/>
                  </a:lnTo>
                  <a:close/>
                </a:path>
              </a:pathLst>
            </a:custGeom>
            <a:solidFill>
              <a:srgbClr val="3A9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Freeform 8"/>
            <p:cNvSpPr/>
            <p:nvPr/>
          </p:nvSpPr>
          <p:spPr bwMode="auto">
            <a:xfrm>
              <a:off x="2606675" y="477838"/>
              <a:ext cx="187325" cy="180975"/>
            </a:xfrm>
            <a:custGeom>
              <a:avLst/>
              <a:gdLst>
                <a:gd name="T0" fmla="*/ 0 w 118"/>
                <a:gd name="T1" fmla="*/ 92 h 114"/>
                <a:gd name="T2" fmla="*/ 32 w 118"/>
                <a:gd name="T3" fmla="*/ 114 h 114"/>
                <a:gd name="T4" fmla="*/ 118 w 118"/>
                <a:gd name="T5" fmla="*/ 21 h 114"/>
                <a:gd name="T6" fmla="*/ 87 w 118"/>
                <a:gd name="T7" fmla="*/ 0 h 114"/>
                <a:gd name="T8" fmla="*/ 0 w 118"/>
                <a:gd name="T9" fmla="*/ 9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4">
                  <a:moveTo>
                    <a:pt x="0" y="92"/>
                  </a:moveTo>
                  <a:lnTo>
                    <a:pt x="32" y="114"/>
                  </a:lnTo>
                  <a:lnTo>
                    <a:pt x="118" y="21"/>
                  </a:lnTo>
                  <a:lnTo>
                    <a:pt x="87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3A9E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9"/>
            <p:cNvSpPr/>
            <p:nvPr/>
          </p:nvSpPr>
          <p:spPr bwMode="auto">
            <a:xfrm>
              <a:off x="2705100" y="385763"/>
              <a:ext cx="171450" cy="169863"/>
            </a:xfrm>
            <a:custGeom>
              <a:avLst/>
              <a:gdLst>
                <a:gd name="T0" fmla="*/ 55 w 158"/>
                <a:gd name="T1" fmla="*/ 13 h 157"/>
                <a:gd name="T2" fmla="*/ 14 w 158"/>
                <a:gd name="T3" fmla="*/ 103 h 157"/>
                <a:gd name="T4" fmla="*/ 103 w 158"/>
                <a:gd name="T5" fmla="*/ 144 h 157"/>
                <a:gd name="T6" fmla="*/ 144 w 158"/>
                <a:gd name="T7" fmla="*/ 55 h 157"/>
                <a:gd name="T8" fmla="*/ 55 w 158"/>
                <a:gd name="T9" fmla="*/ 1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55" y="13"/>
                  </a:moveTo>
                  <a:cubicBezTo>
                    <a:pt x="19" y="27"/>
                    <a:pt x="0" y="67"/>
                    <a:pt x="14" y="103"/>
                  </a:cubicBezTo>
                  <a:cubicBezTo>
                    <a:pt x="27" y="139"/>
                    <a:pt x="67" y="157"/>
                    <a:pt x="103" y="144"/>
                  </a:cubicBezTo>
                  <a:cubicBezTo>
                    <a:pt x="139" y="131"/>
                    <a:pt x="158" y="91"/>
                    <a:pt x="144" y="55"/>
                  </a:cubicBezTo>
                  <a:cubicBezTo>
                    <a:pt x="131" y="18"/>
                    <a:pt x="91" y="0"/>
                    <a:pt x="55" y="13"/>
                  </a:cubicBezTo>
                  <a:close/>
                </a:path>
              </a:pathLst>
            </a:custGeom>
            <a:solidFill>
              <a:srgbClr val="40AD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2735263" y="415925"/>
              <a:ext cx="111125" cy="111125"/>
            </a:xfrm>
            <a:custGeom>
              <a:avLst/>
              <a:gdLst>
                <a:gd name="T0" fmla="*/ 35 w 102"/>
                <a:gd name="T1" fmla="*/ 8 h 102"/>
                <a:gd name="T2" fmla="*/ 8 w 102"/>
                <a:gd name="T3" fmla="*/ 67 h 102"/>
                <a:gd name="T4" fmla="*/ 67 w 102"/>
                <a:gd name="T5" fmla="*/ 93 h 102"/>
                <a:gd name="T6" fmla="*/ 93 w 102"/>
                <a:gd name="T7" fmla="*/ 35 h 102"/>
                <a:gd name="T8" fmla="*/ 35 w 102"/>
                <a:gd name="T9" fmla="*/ 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02">
                  <a:moveTo>
                    <a:pt x="35" y="8"/>
                  </a:moveTo>
                  <a:cubicBezTo>
                    <a:pt x="12" y="17"/>
                    <a:pt x="0" y="43"/>
                    <a:pt x="8" y="67"/>
                  </a:cubicBezTo>
                  <a:cubicBezTo>
                    <a:pt x="17" y="90"/>
                    <a:pt x="43" y="102"/>
                    <a:pt x="67" y="93"/>
                  </a:cubicBezTo>
                  <a:cubicBezTo>
                    <a:pt x="90" y="85"/>
                    <a:pt x="102" y="58"/>
                    <a:pt x="93" y="35"/>
                  </a:cubicBezTo>
                  <a:cubicBezTo>
                    <a:pt x="85" y="12"/>
                    <a:pt x="59" y="0"/>
                    <a:pt x="35" y="8"/>
                  </a:cubicBez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Freeform 11"/>
            <p:cNvSpPr/>
            <p:nvPr/>
          </p:nvSpPr>
          <p:spPr bwMode="auto">
            <a:xfrm>
              <a:off x="2762250" y="442913"/>
              <a:ext cx="57150" cy="57150"/>
            </a:xfrm>
            <a:custGeom>
              <a:avLst/>
              <a:gdLst>
                <a:gd name="T0" fmla="*/ 18 w 52"/>
                <a:gd name="T1" fmla="*/ 4 h 52"/>
                <a:gd name="T2" fmla="*/ 4 w 52"/>
                <a:gd name="T3" fmla="*/ 34 h 52"/>
                <a:gd name="T4" fmla="*/ 34 w 52"/>
                <a:gd name="T5" fmla="*/ 47 h 52"/>
                <a:gd name="T6" fmla="*/ 48 w 52"/>
                <a:gd name="T7" fmla="*/ 18 h 52"/>
                <a:gd name="T8" fmla="*/ 18 w 52"/>
                <a:gd name="T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18" y="4"/>
                  </a:moveTo>
                  <a:cubicBezTo>
                    <a:pt x="6" y="9"/>
                    <a:pt x="0" y="22"/>
                    <a:pt x="4" y="34"/>
                  </a:cubicBezTo>
                  <a:cubicBezTo>
                    <a:pt x="9" y="46"/>
                    <a:pt x="22" y="52"/>
                    <a:pt x="34" y="47"/>
                  </a:cubicBezTo>
                  <a:cubicBezTo>
                    <a:pt x="46" y="43"/>
                    <a:pt x="52" y="30"/>
                    <a:pt x="48" y="18"/>
                  </a:cubicBezTo>
                  <a:cubicBezTo>
                    <a:pt x="43" y="6"/>
                    <a:pt x="30" y="0"/>
                    <a:pt x="18" y="4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" name="Freeform 12"/>
            <p:cNvSpPr/>
            <p:nvPr/>
          </p:nvSpPr>
          <p:spPr bwMode="auto">
            <a:xfrm>
              <a:off x="2530475" y="581025"/>
              <a:ext cx="152400" cy="152400"/>
            </a:xfrm>
            <a:custGeom>
              <a:avLst/>
              <a:gdLst>
                <a:gd name="T0" fmla="*/ 48 w 140"/>
                <a:gd name="T1" fmla="*/ 12 h 141"/>
                <a:gd name="T2" fmla="*/ 12 w 140"/>
                <a:gd name="T3" fmla="*/ 92 h 141"/>
                <a:gd name="T4" fmla="*/ 92 w 140"/>
                <a:gd name="T5" fmla="*/ 129 h 141"/>
                <a:gd name="T6" fmla="*/ 128 w 140"/>
                <a:gd name="T7" fmla="*/ 49 h 141"/>
                <a:gd name="T8" fmla="*/ 48 w 140"/>
                <a:gd name="T9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1">
                  <a:moveTo>
                    <a:pt x="48" y="12"/>
                  </a:moveTo>
                  <a:cubicBezTo>
                    <a:pt x="16" y="24"/>
                    <a:pt x="0" y="60"/>
                    <a:pt x="12" y="92"/>
                  </a:cubicBezTo>
                  <a:cubicBezTo>
                    <a:pt x="24" y="124"/>
                    <a:pt x="59" y="141"/>
                    <a:pt x="92" y="129"/>
                  </a:cubicBezTo>
                  <a:cubicBezTo>
                    <a:pt x="124" y="117"/>
                    <a:pt x="140" y="81"/>
                    <a:pt x="128" y="49"/>
                  </a:cubicBezTo>
                  <a:cubicBezTo>
                    <a:pt x="116" y="17"/>
                    <a:pt x="81" y="0"/>
                    <a:pt x="48" y="12"/>
                  </a:cubicBezTo>
                  <a:close/>
                </a:path>
              </a:pathLst>
            </a:custGeom>
            <a:solidFill>
              <a:srgbClr val="40AD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" name="Freeform 13"/>
            <p:cNvSpPr/>
            <p:nvPr/>
          </p:nvSpPr>
          <p:spPr bwMode="auto">
            <a:xfrm>
              <a:off x="2557463" y="608013"/>
              <a:ext cx="100013" cy="98425"/>
            </a:xfrm>
            <a:custGeom>
              <a:avLst/>
              <a:gdLst>
                <a:gd name="T0" fmla="*/ 32 w 92"/>
                <a:gd name="T1" fmla="*/ 8 h 91"/>
                <a:gd name="T2" fmla="*/ 8 w 92"/>
                <a:gd name="T3" fmla="*/ 60 h 91"/>
                <a:gd name="T4" fmla="*/ 60 w 92"/>
                <a:gd name="T5" fmla="*/ 84 h 91"/>
                <a:gd name="T6" fmla="*/ 84 w 92"/>
                <a:gd name="T7" fmla="*/ 32 h 91"/>
                <a:gd name="T8" fmla="*/ 32 w 92"/>
                <a:gd name="T9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32" y="8"/>
                  </a:moveTo>
                  <a:cubicBezTo>
                    <a:pt x="11" y="15"/>
                    <a:pt x="0" y="39"/>
                    <a:pt x="8" y="60"/>
                  </a:cubicBezTo>
                  <a:cubicBezTo>
                    <a:pt x="16" y="81"/>
                    <a:pt x="39" y="91"/>
                    <a:pt x="60" y="84"/>
                  </a:cubicBezTo>
                  <a:cubicBezTo>
                    <a:pt x="81" y="76"/>
                    <a:pt x="92" y="52"/>
                    <a:pt x="84" y="32"/>
                  </a:cubicBezTo>
                  <a:cubicBezTo>
                    <a:pt x="76" y="11"/>
                    <a:pt x="53" y="0"/>
                    <a:pt x="32" y="8"/>
                  </a:cubicBezTo>
                  <a:close/>
                </a:path>
              </a:pathLst>
            </a:cu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2581275" y="631825"/>
              <a:ext cx="50800" cy="50800"/>
            </a:xfrm>
            <a:custGeom>
              <a:avLst/>
              <a:gdLst>
                <a:gd name="T0" fmla="*/ 16 w 46"/>
                <a:gd name="T1" fmla="*/ 4 h 47"/>
                <a:gd name="T2" fmla="*/ 4 w 46"/>
                <a:gd name="T3" fmla="*/ 31 h 47"/>
                <a:gd name="T4" fmla="*/ 30 w 46"/>
                <a:gd name="T5" fmla="*/ 43 h 47"/>
                <a:gd name="T6" fmla="*/ 42 w 46"/>
                <a:gd name="T7" fmla="*/ 16 h 47"/>
                <a:gd name="T8" fmla="*/ 16 w 46"/>
                <a:gd name="T9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7">
                  <a:moveTo>
                    <a:pt x="16" y="4"/>
                  </a:moveTo>
                  <a:cubicBezTo>
                    <a:pt x="5" y="8"/>
                    <a:pt x="0" y="20"/>
                    <a:pt x="4" y="31"/>
                  </a:cubicBezTo>
                  <a:cubicBezTo>
                    <a:pt x="8" y="41"/>
                    <a:pt x="20" y="47"/>
                    <a:pt x="30" y="43"/>
                  </a:cubicBezTo>
                  <a:cubicBezTo>
                    <a:pt x="41" y="39"/>
                    <a:pt x="46" y="27"/>
                    <a:pt x="42" y="16"/>
                  </a:cubicBezTo>
                  <a:cubicBezTo>
                    <a:pt x="38" y="6"/>
                    <a:pt x="27" y="0"/>
                    <a:pt x="16" y="4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" name="Oval 15"/>
            <p:cNvSpPr>
              <a:spLocks noChangeArrowheads="1"/>
            </p:cNvSpPr>
            <p:nvPr/>
          </p:nvSpPr>
          <p:spPr bwMode="auto">
            <a:xfrm>
              <a:off x="2400300" y="155575"/>
              <a:ext cx="166688" cy="166688"/>
            </a:xfrm>
            <a:prstGeom prst="ellipse">
              <a:avLst/>
            </a:prstGeom>
            <a:solidFill>
              <a:srgbClr val="40AD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Rectangle 16"/>
            <p:cNvSpPr>
              <a:spLocks noChangeArrowheads="1"/>
            </p:cNvSpPr>
            <p:nvPr/>
          </p:nvSpPr>
          <p:spPr bwMode="auto">
            <a:xfrm>
              <a:off x="2400300" y="160338"/>
              <a:ext cx="166688" cy="100013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7" name="Freeform 19"/>
            <p:cNvSpPr/>
            <p:nvPr/>
          </p:nvSpPr>
          <p:spPr bwMode="auto">
            <a:xfrm>
              <a:off x="2281238" y="23813"/>
              <a:ext cx="385763" cy="173038"/>
            </a:xfrm>
            <a:custGeom>
              <a:avLst/>
              <a:gdLst>
                <a:gd name="T0" fmla="*/ 354 w 354"/>
                <a:gd name="T1" fmla="*/ 0 h 160"/>
                <a:gd name="T2" fmla="*/ 177 w 354"/>
                <a:gd name="T3" fmla="*/ 160 h 160"/>
                <a:gd name="T4" fmla="*/ 0 w 354"/>
                <a:gd name="T5" fmla="*/ 0 h 160"/>
                <a:gd name="T6" fmla="*/ 354 w 354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4" h="160">
                  <a:moveTo>
                    <a:pt x="354" y="0"/>
                  </a:moveTo>
                  <a:cubicBezTo>
                    <a:pt x="345" y="90"/>
                    <a:pt x="270" y="160"/>
                    <a:pt x="177" y="160"/>
                  </a:cubicBezTo>
                  <a:cubicBezTo>
                    <a:pt x="85" y="160"/>
                    <a:pt x="9" y="90"/>
                    <a:pt x="0" y="0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rgbClr val="40AD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2278063" y="1588"/>
              <a:ext cx="393700" cy="22225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Rectangle 21"/>
            <p:cNvSpPr>
              <a:spLocks noChangeArrowheads="1"/>
            </p:cNvSpPr>
            <p:nvPr/>
          </p:nvSpPr>
          <p:spPr bwMode="auto">
            <a:xfrm>
              <a:off x="2384425" y="228600"/>
              <a:ext cx="196850" cy="15875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0" name="Rectangle 22"/>
            <p:cNvSpPr>
              <a:spLocks noChangeArrowheads="1"/>
            </p:cNvSpPr>
            <p:nvPr/>
          </p:nvSpPr>
          <p:spPr bwMode="auto">
            <a:xfrm>
              <a:off x="2384425" y="196850"/>
              <a:ext cx="196850" cy="1746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1" name="Freeform 18"/>
            <p:cNvSpPr/>
            <p:nvPr/>
          </p:nvSpPr>
          <p:spPr bwMode="auto">
            <a:xfrm>
              <a:off x="2398713" y="604838"/>
              <a:ext cx="111125" cy="44450"/>
            </a:xfrm>
            <a:custGeom>
              <a:avLst/>
              <a:gdLst>
                <a:gd name="T0" fmla="*/ 70 w 70"/>
                <a:gd name="T1" fmla="*/ 0 h 28"/>
                <a:gd name="T2" fmla="*/ 0 w 70"/>
                <a:gd name="T3" fmla="*/ 19 h 28"/>
                <a:gd name="T4" fmla="*/ 0 w 70"/>
                <a:gd name="T5" fmla="*/ 28 h 28"/>
                <a:gd name="T6" fmla="*/ 70 w 70"/>
                <a:gd name="T7" fmla="*/ 22 h 28"/>
                <a:gd name="T8" fmla="*/ 70 w 70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8">
                  <a:moveTo>
                    <a:pt x="70" y="0"/>
                  </a:moveTo>
                  <a:lnTo>
                    <a:pt x="0" y="19"/>
                  </a:lnTo>
                  <a:lnTo>
                    <a:pt x="0" y="28"/>
                  </a:lnTo>
                  <a:lnTo>
                    <a:pt x="70" y="2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38600" y="2268537"/>
            <a:ext cx="7308850" cy="118374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8600" y="3473066"/>
            <a:ext cx="730885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FA993C43-75C7-4C5E-B22E-E14D8C915DA6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0" y="2034117"/>
            <a:ext cx="12192000" cy="2789767"/>
            <a:chOff x="0" y="2409825"/>
            <a:chExt cx="9144000" cy="2092325"/>
          </a:xfrm>
        </p:grpSpPr>
        <p:sp>
          <p:nvSpPr>
            <p:cNvPr id="7" name="MH_Others_1"/>
            <p:cNvSpPr>
              <a:spLocks noChangeArrowheads="1"/>
            </p:cNvSpPr>
            <p:nvPr/>
          </p:nvSpPr>
          <p:spPr bwMode="auto">
            <a:xfrm>
              <a:off x="2778125" y="3652838"/>
              <a:ext cx="263525" cy="263525"/>
            </a:xfrm>
            <a:prstGeom prst="ellipse">
              <a:avLst/>
            </a:prstGeom>
            <a:solidFill>
              <a:srgbClr val="A0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rmAutofit fontScale="62500" lnSpcReduction="20000"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cxnSp>
          <p:nvCxnSpPr>
            <p:cNvPr id="8" name="MH_Others_2"/>
            <p:cNvCxnSpPr>
              <a:cxnSpLocks noChangeShapeType="1"/>
            </p:cNvCxnSpPr>
            <p:nvPr/>
          </p:nvCxnSpPr>
          <p:spPr bwMode="auto">
            <a:xfrm>
              <a:off x="0" y="3473450"/>
              <a:ext cx="9144000" cy="0"/>
            </a:xfrm>
            <a:prstGeom prst="line">
              <a:avLst/>
            </a:prstGeom>
            <a:noFill/>
            <a:ln w="3175" cmpd="sng">
              <a:solidFill>
                <a:srgbClr val="A0E2E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MH_Others_3"/>
            <p:cNvCxnSpPr>
              <a:cxnSpLocks noChangeShapeType="1"/>
            </p:cNvCxnSpPr>
            <p:nvPr/>
          </p:nvCxnSpPr>
          <p:spPr bwMode="auto">
            <a:xfrm>
              <a:off x="2486025" y="2409825"/>
              <a:ext cx="0" cy="2092325"/>
            </a:xfrm>
            <a:prstGeom prst="line">
              <a:avLst/>
            </a:prstGeom>
            <a:noFill/>
            <a:ln w="3175" cmpd="sng">
              <a:solidFill>
                <a:srgbClr val="A0E2E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MH_Others_4"/>
            <p:cNvSpPr>
              <a:spLocks noChangeArrowheads="1"/>
            </p:cNvSpPr>
            <p:nvPr/>
          </p:nvSpPr>
          <p:spPr bwMode="auto">
            <a:xfrm>
              <a:off x="2068513" y="3040063"/>
              <a:ext cx="833437" cy="8318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97280"/>
            <a:ext cx="5181600" cy="50796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7280"/>
            <a:ext cx="5181600" cy="50796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7036"/>
            <a:ext cx="10515600" cy="6234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239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47873"/>
            <a:ext cx="5157787" cy="40204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239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47873"/>
            <a:ext cx="5183188" cy="40204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333750" y="2407971"/>
            <a:ext cx="5524500" cy="2042059"/>
            <a:chOff x="2628900" y="1930400"/>
            <a:chExt cx="3848100" cy="1422400"/>
          </a:xfrm>
        </p:grpSpPr>
        <p:sp>
          <p:nvSpPr>
            <p:cNvPr id="10" name="矩形 4"/>
            <p:cNvSpPr>
              <a:spLocks noChangeArrowheads="1"/>
            </p:cNvSpPr>
            <p:nvPr/>
          </p:nvSpPr>
          <p:spPr bwMode="auto">
            <a:xfrm>
              <a:off x="2628900" y="1930400"/>
              <a:ext cx="3848100" cy="1398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 algn="just">
                <a:lnSpc>
                  <a:spcPct val="110000"/>
                </a:lnSpc>
                <a:spcBef>
                  <a:spcPts val="1800"/>
                </a:spcBef>
                <a:buClr>
                  <a:srgbClr val="227577"/>
                </a:buClr>
                <a:buSzPct val="90000"/>
                <a:buFont typeface="Webdings" panose="05030102010509060703" pitchFamily="18" charset="2"/>
                <a:buChar char="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 algn="just">
                <a:lnSpc>
                  <a:spcPct val="130000"/>
                </a:lnSpc>
                <a:spcAft>
                  <a:spcPts val="600"/>
                </a:spcAft>
                <a:buClr>
                  <a:srgbClr val="B7CEB5"/>
                </a:buClr>
                <a:buFont typeface="幼圆" panose="02010509060101010101" pitchFamily="49" charset="-122"/>
                <a:buChar char=" "/>
                <a:defRPr sz="1600">
                  <a:solidFill>
                    <a:srgbClr val="7D7D7D"/>
                  </a:solidFill>
                  <a:latin typeface="幼圆" panose="02010509060101010101" pitchFamily="49" charset="-122"/>
                  <a:ea typeface="幼圆" panose="020105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6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0000"/>
                    </a:srgbClr>
                  </a:outerShdw>
                </a:effectLst>
                <a:ea typeface="黑体" panose="02010609060101010101" pitchFamily="49" charset="-122"/>
              </a:endParaRPr>
            </a:p>
          </p:txBody>
        </p:sp>
        <p:cxnSp>
          <p:nvCxnSpPr>
            <p:cNvPr id="11" name="直接连接符 6"/>
            <p:cNvCxnSpPr>
              <a:cxnSpLocks noChangeShapeType="1"/>
            </p:cNvCxnSpPr>
            <p:nvPr/>
          </p:nvCxnSpPr>
          <p:spPr bwMode="auto">
            <a:xfrm>
              <a:off x="2628900" y="3352800"/>
              <a:ext cx="3848100" cy="0"/>
            </a:xfrm>
            <a:prstGeom prst="line">
              <a:avLst/>
            </a:prstGeom>
            <a:noFill/>
            <a:ln w="12700" cmpd="sng">
              <a:solidFill>
                <a:srgbClr val="B0DAB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33750" y="2394567"/>
            <a:ext cx="5524500" cy="2042059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6075" y="457201"/>
            <a:ext cx="9319851" cy="706582"/>
          </a:xfrm>
        </p:spPr>
        <p:txBody>
          <a:bodyPr anchor="ctr" anchorCtr="0"/>
          <a:lstStyle>
            <a:lvl1pPr>
              <a:defRPr sz="3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5108" y="1673379"/>
            <a:ext cx="5199556" cy="465223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96872" y="1673379"/>
            <a:ext cx="2948564" cy="4652234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1435371" y="1423121"/>
            <a:ext cx="9321259" cy="0"/>
          </a:xfrm>
          <a:prstGeom prst="line">
            <a:avLst/>
          </a:prstGeom>
          <a:noFill/>
          <a:ln w="28575" cmpd="sng">
            <a:solidFill>
              <a:srgbClr val="A0E2E4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226040" y="976745"/>
            <a:ext cx="1127760" cy="5200218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76745"/>
            <a:ext cx="9265920" cy="520021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3C43-75C7-4C5E-B22E-E14D8C915DA6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-3003" y="-25357"/>
            <a:ext cx="12195003" cy="5160510"/>
            <a:chOff x="-3003" y="-25357"/>
            <a:chExt cx="12195003" cy="5160510"/>
          </a:xfrm>
        </p:grpSpPr>
        <p:sp>
          <p:nvSpPr>
            <p:cNvPr id="8" name="矩形 7"/>
            <p:cNvSpPr/>
            <p:nvPr/>
          </p:nvSpPr>
          <p:spPr>
            <a:xfrm>
              <a:off x="-3003" y="-25357"/>
              <a:ext cx="12190999" cy="339048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-3003" y="649776"/>
              <a:ext cx="12195003" cy="1365441"/>
              <a:chOff x="-3003" y="408837"/>
              <a:chExt cx="9261914" cy="108826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-3003" y="478752"/>
                <a:ext cx="2943359" cy="1000935"/>
                <a:chOff x="0" y="2084498"/>
                <a:chExt cx="9144000" cy="3109559"/>
              </a:xfrm>
            </p:grpSpPr>
            <p:sp>
              <p:nvSpPr>
                <p:cNvPr id="29" name="任意多边形 28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33" name="任意多边形 32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2686050" y="496170"/>
                <a:ext cx="2943359" cy="1000935"/>
                <a:chOff x="0" y="2084498"/>
                <a:chExt cx="9144000" cy="3109559"/>
              </a:xfrm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368290" y="496170"/>
                <a:ext cx="2943359" cy="1000935"/>
                <a:chOff x="0" y="2084498"/>
                <a:chExt cx="9144000" cy="3109559"/>
              </a:xfrm>
            </p:grpSpPr>
            <p:sp>
              <p:nvSpPr>
                <p:cNvPr id="19" name="任意多边形 18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6315552" y="408837"/>
                <a:ext cx="2943359" cy="1000935"/>
                <a:chOff x="0" y="2084498"/>
                <a:chExt cx="9144000" cy="3109559"/>
              </a:xfrm>
            </p:grpSpPr>
            <p:sp>
              <p:nvSpPr>
                <p:cNvPr id="14" name="任意多边形 13"/>
                <p:cNvSpPr/>
                <p:nvPr/>
              </p:nvSpPr>
              <p:spPr>
                <a:xfrm>
                  <a:off x="0" y="2084498"/>
                  <a:ext cx="2673708" cy="2522180"/>
                </a:xfrm>
                <a:custGeom>
                  <a:avLst/>
                  <a:gdLst>
                    <a:gd name="connsiteX0" fmla="*/ 1246338 w 2673708"/>
                    <a:gd name="connsiteY0" fmla="*/ 0 h 2522180"/>
                    <a:gd name="connsiteX1" fmla="*/ 2673708 w 2673708"/>
                    <a:gd name="connsiteY1" fmla="*/ 1261090 h 2522180"/>
                    <a:gd name="connsiteX2" fmla="*/ 1246338 w 2673708"/>
                    <a:gd name="connsiteY2" fmla="*/ 2522180 h 2522180"/>
                    <a:gd name="connsiteX3" fmla="*/ 62740 w 2673708"/>
                    <a:gd name="connsiteY3" fmla="*/ 1966178 h 2522180"/>
                    <a:gd name="connsiteX4" fmla="*/ 0 w 2673708"/>
                    <a:gd name="connsiteY4" fmla="*/ 1874935 h 2522180"/>
                    <a:gd name="connsiteX5" fmla="*/ 0 w 2673708"/>
                    <a:gd name="connsiteY5" fmla="*/ 647246 h 2522180"/>
                    <a:gd name="connsiteX6" fmla="*/ 62740 w 2673708"/>
                    <a:gd name="connsiteY6" fmla="*/ 556003 h 2522180"/>
                    <a:gd name="connsiteX7" fmla="*/ 1246338 w 267370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73708" h="2522180">
                      <a:moveTo>
                        <a:pt x="1246338" y="0"/>
                      </a:moveTo>
                      <a:cubicBezTo>
                        <a:pt x="2034653" y="0"/>
                        <a:pt x="2673708" y="564609"/>
                        <a:pt x="2673708" y="1261090"/>
                      </a:cubicBezTo>
                      <a:cubicBezTo>
                        <a:pt x="2673708" y="1957571"/>
                        <a:pt x="2034653" y="2522180"/>
                        <a:pt x="1246338" y="2522180"/>
                      </a:cubicBezTo>
                      <a:cubicBezTo>
                        <a:pt x="753641" y="2522180"/>
                        <a:pt x="319249" y="2301630"/>
                        <a:pt x="62740" y="1966178"/>
                      </a:cubicBezTo>
                      <a:lnTo>
                        <a:pt x="0" y="1874935"/>
                      </a:lnTo>
                      <a:lnTo>
                        <a:pt x="0" y="647246"/>
                      </a:lnTo>
                      <a:lnTo>
                        <a:pt x="62740" y="556003"/>
                      </a:lnTo>
                      <a:cubicBezTo>
                        <a:pt x="319249" y="220551"/>
                        <a:pt x="753641" y="0"/>
                        <a:pt x="12463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430774" y="2460737"/>
                  <a:ext cx="2854740" cy="27333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3185823" y="2437844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4967948" y="2155313"/>
                  <a:ext cx="2854740" cy="252217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6368242" y="2532907"/>
                  <a:ext cx="2775758" cy="2522180"/>
                </a:xfrm>
                <a:custGeom>
                  <a:avLst/>
                  <a:gdLst>
                    <a:gd name="connsiteX0" fmla="*/ 1427370 w 2775758"/>
                    <a:gd name="connsiteY0" fmla="*/ 0 h 2522180"/>
                    <a:gd name="connsiteX1" fmla="*/ 2742570 w 2775758"/>
                    <a:gd name="connsiteY1" fmla="*/ 770217 h 2522180"/>
                    <a:gd name="connsiteX2" fmla="*/ 2775758 w 2775758"/>
                    <a:gd name="connsiteY2" fmla="*/ 850330 h 2522180"/>
                    <a:gd name="connsiteX3" fmla="*/ 2775758 w 2775758"/>
                    <a:gd name="connsiteY3" fmla="*/ 1671851 h 2522180"/>
                    <a:gd name="connsiteX4" fmla="*/ 2742570 w 2775758"/>
                    <a:gd name="connsiteY4" fmla="*/ 1751964 h 2522180"/>
                    <a:gd name="connsiteX5" fmla="*/ 1427370 w 2775758"/>
                    <a:gd name="connsiteY5" fmla="*/ 2522180 h 2522180"/>
                    <a:gd name="connsiteX6" fmla="*/ 0 w 2775758"/>
                    <a:gd name="connsiteY6" fmla="*/ 1261090 h 2522180"/>
                    <a:gd name="connsiteX7" fmla="*/ 1427370 w 2775758"/>
                    <a:gd name="connsiteY7" fmla="*/ 0 h 2522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5758" h="2522180">
                      <a:moveTo>
                        <a:pt x="1427370" y="0"/>
                      </a:moveTo>
                      <a:cubicBezTo>
                        <a:pt x="2018607" y="0"/>
                        <a:pt x="2525884" y="317593"/>
                        <a:pt x="2742570" y="770217"/>
                      </a:cubicBezTo>
                      <a:lnTo>
                        <a:pt x="2775758" y="850330"/>
                      </a:lnTo>
                      <a:lnTo>
                        <a:pt x="2775758" y="1671851"/>
                      </a:lnTo>
                      <a:lnTo>
                        <a:pt x="2742570" y="1751964"/>
                      </a:lnTo>
                      <a:cubicBezTo>
                        <a:pt x="2525884" y="2204588"/>
                        <a:pt x="2018607" y="2522180"/>
                        <a:pt x="1427370" y="2522180"/>
                      </a:cubicBezTo>
                      <a:cubicBezTo>
                        <a:pt x="639055" y="2522180"/>
                        <a:pt x="0" y="1957571"/>
                        <a:pt x="0" y="1261090"/>
                      </a:cubicBezTo>
                      <a:cubicBezTo>
                        <a:pt x="0" y="564609"/>
                        <a:pt x="639055" y="0"/>
                        <a:pt x="142737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endParaRPr lang="zh-CN" altLang="en-US" baseline="0">
                    <a:latin typeface="Arial" panose="020B0604020202020204" pitchFamily="34" charset="0"/>
                    <a:ea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34" name="矩形 33"/>
            <p:cNvSpPr/>
            <p:nvPr/>
          </p:nvSpPr>
          <p:spPr>
            <a:xfrm>
              <a:off x="1001" y="1019604"/>
              <a:ext cx="12190999" cy="4115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baseline="0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55602"/>
            <a:ext cx="10515600" cy="726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064484"/>
            <a:ext cx="10515600" cy="5112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93C43-75C7-4C5E-B22E-E14D8C915DA6}" type="datetimeFigureOut">
              <a:rPr lang="zh-CN" altLang="en-US" smtClean="0"/>
              <a:t>2018-01-31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A7524-64CE-4578-965F-7117C4BC70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ebdings" panose="05030102010509060703" pitchFamily="18" charset="2"/>
        <a:buChar char="×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2" Type="http://schemas.openxmlformats.org/officeDocument/2006/relationships/tags" Target="../tags/tag31.xml"/><Relationship Id="rId16" Type="http://schemas.openxmlformats.org/officeDocument/2006/relationships/image" Target="../media/image23.jp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slideLayout" Target="../slideLayouts/slideLayout11.xml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0.jpe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9.png"/><Relationship Id="rId2" Type="http://schemas.openxmlformats.org/officeDocument/2006/relationships/tags" Target="../tags/tag9.xml"/><Relationship Id="rId16" Type="http://schemas.openxmlformats.org/officeDocument/2006/relationships/image" Target="../media/image13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15" Type="http://schemas.openxmlformats.org/officeDocument/2006/relationships/image" Target="../media/image12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22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21.jpeg"/><Relationship Id="rId5" Type="http://schemas.openxmlformats.org/officeDocument/2006/relationships/tags" Target="../tags/tag26.xml"/><Relationship Id="rId10" Type="http://schemas.openxmlformats.org/officeDocument/2006/relationships/image" Target="../media/image20.jpeg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55964" y="2558876"/>
            <a:ext cx="10280073" cy="1669808"/>
          </a:xfrm>
        </p:spPr>
        <p:txBody>
          <a:bodyPr>
            <a:normAutofit fontScale="90000"/>
          </a:bodyPr>
          <a:lstStyle/>
          <a:p>
            <a:b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</a:rPr>
              <a:t>利用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</a:rPr>
              <a:t>RFID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</a:rPr>
              <a:t>与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</a:rPr>
              <a:t>AGV</a:t>
            </a:r>
            <a:r>
              <a:rPr lang="zh-CN" altLang="en-US">
                <a:latin typeface="华文隶书" panose="02010800040101010101" pitchFamily="2" charset="-122"/>
                <a:ea typeface="华文隶书" panose="02010800040101010101" pitchFamily="2" charset="-122"/>
                <a:cs typeface="Calibri" panose="020F0502020204030204" charset="0"/>
              </a:rPr>
              <a:t>技术的图书馆书籍归还系统</a:t>
            </a:r>
            <a:endParaRPr lang="zh-CN" altLang="en-US" dirty="0"/>
          </a:p>
        </p:txBody>
      </p:sp>
      <p:pic>
        <p:nvPicPr>
          <p:cNvPr id="2" name="图片 1" descr="D:\hhhhhhhhhhhhhhhhh\4444.jpg444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759460" y="4521200"/>
            <a:ext cx="2748280" cy="2226945"/>
          </a:xfrm>
          <a:prstGeom prst="rect">
            <a:avLst/>
          </a:prstGeom>
        </p:spPr>
      </p:pic>
      <p:pic>
        <p:nvPicPr>
          <p:cNvPr id="3" name="图片 2" descr="QQ图片201709031546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430" y="4521835"/>
            <a:ext cx="2967990" cy="2226945"/>
          </a:xfrm>
          <a:prstGeom prst="rect">
            <a:avLst/>
          </a:prstGeom>
        </p:spPr>
      </p:pic>
      <p:pic>
        <p:nvPicPr>
          <p:cNvPr id="7" name="图片 6" descr="D:\hhhhhhhhhhhhhhhhh\QQ图片20170908191303.jpgQQ图片2017090819130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094980" y="4521835"/>
            <a:ext cx="2802255" cy="22275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82">
            <a:extLst>
              <a:ext uri="{FF2B5EF4-FFF2-40B4-BE49-F238E27FC236}">
                <a16:creationId xmlns:a16="http://schemas.microsoft.com/office/drawing/2014/main" id="{D3B857BF-35B5-441B-B6E0-37A7283975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56203" y="1428592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读者还书</a:t>
            </a:r>
            <a:endParaRPr 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Shape 682">
            <a:extLst>
              <a:ext uri="{FF2B5EF4-FFF2-40B4-BE49-F238E27FC236}">
                <a16:creationId xmlns:a16="http://schemas.microsoft.com/office/drawing/2014/main" id="{5532CC3C-0376-4697-8FF1-5C0BE607857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724805" y="4024317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语音模式</a:t>
            </a:r>
            <a:endParaRPr lang="en-US" alt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被动控制</a:t>
            </a:r>
            <a:endParaRPr 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6" name="Shape 682">
            <a:extLst>
              <a:ext uri="{FF2B5EF4-FFF2-40B4-BE49-F238E27FC236}">
                <a16:creationId xmlns:a16="http://schemas.microsoft.com/office/drawing/2014/main" id="{7D36DB66-6A59-45C2-8A3F-90EFEAB5714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839551" y="3822134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霍尔模式</a:t>
            </a:r>
            <a:endParaRPr lang="en-US" alt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主动寻线</a:t>
            </a:r>
            <a:endParaRPr 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7" name="Shape 682">
            <a:extLst>
              <a:ext uri="{FF2B5EF4-FFF2-40B4-BE49-F238E27FC236}">
                <a16:creationId xmlns:a16="http://schemas.microsoft.com/office/drawing/2014/main" id="{6543BF85-24DB-4376-8C75-8501E27C568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431753" y="1519612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 fontScale="85000" lnSpcReduction="20000"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传送带送</a:t>
            </a:r>
            <a:endParaRPr lang="en-US" alt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书上车并识</a:t>
            </a:r>
            <a:endParaRPr lang="en-US" alt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别</a:t>
            </a:r>
            <a:endParaRPr 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Shape 682">
            <a:extLst>
              <a:ext uri="{FF2B5EF4-FFF2-40B4-BE49-F238E27FC236}">
                <a16:creationId xmlns:a16="http://schemas.microsoft.com/office/drawing/2014/main" id="{C7D25140-625A-4CC4-95BB-85A27B6102B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724805" y="1519612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语音选择</a:t>
            </a:r>
            <a:endParaRPr lang="en-US" alt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模式</a:t>
            </a:r>
            <a:endParaRPr 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Shape 682">
            <a:extLst>
              <a:ext uri="{FF2B5EF4-FFF2-40B4-BE49-F238E27FC236}">
                <a16:creationId xmlns:a16="http://schemas.microsoft.com/office/drawing/2014/main" id="{7B56BC47-B2C8-44B2-9CB9-488BF489234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078279" y="1519612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小车送往</a:t>
            </a:r>
            <a:endParaRPr lang="en-US" alt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指定书架</a:t>
            </a:r>
            <a:endParaRPr 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Shape 687">
            <a:extLst>
              <a:ext uri="{FF2B5EF4-FFF2-40B4-BE49-F238E27FC236}">
                <a16:creationId xmlns:a16="http://schemas.microsoft.com/office/drawing/2014/main" id="{4D8E1636-CA1E-4F6A-AEF7-3C11EB7B8EE2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 rot="21292153" flipV="1">
            <a:off x="2896893" y="2033282"/>
            <a:ext cx="1036197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 fontScale="25000" lnSpcReduction="20000"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Shape 687">
            <a:extLst>
              <a:ext uri="{FF2B5EF4-FFF2-40B4-BE49-F238E27FC236}">
                <a16:creationId xmlns:a16="http://schemas.microsoft.com/office/drawing/2014/main" id="{83928CEC-C0C9-4627-A9EB-AE29F080173D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 rot="21354324" flipV="1">
            <a:off x="5749925" y="2035974"/>
            <a:ext cx="1221445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 fontScale="25000" lnSpcReduction="20000"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Shape 687">
            <a:extLst>
              <a:ext uri="{FF2B5EF4-FFF2-40B4-BE49-F238E27FC236}">
                <a16:creationId xmlns:a16="http://schemas.microsoft.com/office/drawing/2014/main" id="{95600F45-F5DE-49C8-9885-DFDEAF03C44B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 rot="174574">
            <a:off x="8445620" y="2024116"/>
            <a:ext cx="1123106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 fontScale="25000" lnSpcReduction="20000"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Shape 687">
            <a:extLst>
              <a:ext uri="{FF2B5EF4-FFF2-40B4-BE49-F238E27FC236}">
                <a16:creationId xmlns:a16="http://schemas.microsoft.com/office/drawing/2014/main" id="{B23AD641-4A50-497A-8951-D75520D810DD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 rot="5131906">
            <a:off x="9805556" y="3309851"/>
            <a:ext cx="1049758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 fontScale="25000" lnSpcReduction="20000"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5" name="Shape 687">
            <a:extLst>
              <a:ext uri="{FF2B5EF4-FFF2-40B4-BE49-F238E27FC236}">
                <a16:creationId xmlns:a16="http://schemas.microsoft.com/office/drawing/2014/main" id="{0051A690-FCB4-4F00-B164-F2C8C3F59252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 rot="8402138" flipV="1">
            <a:off x="6273401" y="4490597"/>
            <a:ext cx="1350649" cy="290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Shape 687">
            <a:extLst>
              <a:ext uri="{FF2B5EF4-FFF2-40B4-BE49-F238E27FC236}">
                <a16:creationId xmlns:a16="http://schemas.microsoft.com/office/drawing/2014/main" id="{3BB20DEC-9701-472C-A9D8-4CCA5D7DEA78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 rot="10800000">
            <a:off x="7347158" y="5277350"/>
            <a:ext cx="2648179" cy="782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8" name="Shape 682">
            <a:extLst>
              <a:ext uri="{FF2B5EF4-FFF2-40B4-BE49-F238E27FC236}">
                <a16:creationId xmlns:a16="http://schemas.microsoft.com/office/drawing/2014/main" id="{1921649C-3046-47EF-A81D-BBE71B25B3B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828069" y="5033396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书还到</a:t>
            </a:r>
            <a:endParaRPr lang="en-US" alt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sym typeface="Arial" panose="020B0604020202020204" pitchFamily="34" charset="0"/>
              </a:rPr>
              <a:t>书架</a:t>
            </a:r>
            <a:endParaRPr lang="zh-CN" sz="24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9C13DBB-8FDC-440D-ADA7-856FF6EEED2F}"/>
              </a:ext>
            </a:extLst>
          </p:cNvPr>
          <p:cNvSpPr txBox="1"/>
          <p:nvPr/>
        </p:nvSpPr>
        <p:spPr>
          <a:xfrm>
            <a:off x="630621" y="559676"/>
            <a:ext cx="210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工作流程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232ECD4-AFED-4A53-A035-975C430102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4" y="3086533"/>
            <a:ext cx="4740865" cy="3086830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22" name="Shape 687">
            <a:extLst>
              <a:ext uri="{FF2B5EF4-FFF2-40B4-BE49-F238E27FC236}">
                <a16:creationId xmlns:a16="http://schemas.microsoft.com/office/drawing/2014/main" id="{5A44848B-516C-453B-9015-90612A1C5BC1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 rot="7834811" flipV="1">
            <a:off x="8712863" y="3111149"/>
            <a:ext cx="1214883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 fontScale="25000" lnSpcReduction="20000"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4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110212"/>
            <a:ext cx="10515600" cy="726776"/>
          </a:xfrm>
        </p:spPr>
        <p:txBody>
          <a:bodyPr>
            <a:noAutofit/>
          </a:bodyPr>
          <a:lstStyle/>
          <a:p>
            <a:r>
              <a:rPr lang="zh-CN" altLang="en-US" sz="5400" b="1" dirty="0"/>
              <a:t>主要创新点：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873500" y="1032510"/>
            <a:ext cx="3737610" cy="5607685"/>
            <a:chOff x="6100" y="1626"/>
            <a:chExt cx="5886" cy="8831"/>
          </a:xfrm>
        </p:grpSpPr>
        <p:sp>
          <p:nvSpPr>
            <p:cNvPr id="21" name="矩形 20"/>
            <p:cNvSpPr/>
            <p:nvPr/>
          </p:nvSpPr>
          <p:spPr>
            <a:xfrm>
              <a:off x="6100" y="1626"/>
              <a:ext cx="5349" cy="10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配套的管理软件</a:t>
              </a:r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7563" y="4316"/>
              <a:ext cx="3075" cy="617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652" y="6312"/>
              <a:ext cx="4626" cy="36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管理员对系统</a:t>
              </a:r>
            </a:p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运行状态</a:t>
              </a:r>
            </a:p>
            <a:p>
              <a:pPr algn="ctr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rPr>
                <a:t>随时调取</a:t>
              </a:r>
            </a:p>
            <a:p>
              <a:pPr algn="ctr"/>
              <a:endPara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1986" y="1911"/>
              <a:ext cx="0" cy="8547"/>
            </a:xfrm>
            <a:prstGeom prst="line">
              <a:avLst/>
            </a:prstGeom>
            <a:ln w="12700" cmpd="sng">
              <a:solidFill>
                <a:schemeClr val="accent1">
                  <a:shade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-68580" y="1031875"/>
            <a:ext cx="8366125" cy="5609590"/>
            <a:chOff x="-108" y="1625"/>
            <a:chExt cx="13175" cy="8834"/>
          </a:xfrm>
        </p:grpSpPr>
        <p:grpSp>
          <p:nvGrpSpPr>
            <p:cNvPr id="10" name="组合 9"/>
            <p:cNvGrpSpPr/>
            <p:nvPr/>
          </p:nvGrpSpPr>
          <p:grpSpPr>
            <a:xfrm>
              <a:off x="-108" y="1625"/>
              <a:ext cx="6383" cy="8834"/>
              <a:chOff x="-108" y="1625"/>
              <a:chExt cx="6383" cy="883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353" y="7975"/>
                <a:ext cx="5922" cy="2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marL="0" indent="0" algn="l" fontAlgn="auto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自动寻线将书运</a:t>
                </a:r>
              </a:p>
              <a:p>
                <a:pPr marL="0" indent="0" algn="l" fontAlgn="auto">
                  <a:lnSpc>
                    <a:spcPct val="110000"/>
                  </a:lnSpc>
                  <a:spcBef>
                    <a:spcPts val="600"/>
                  </a:spcBef>
                  <a:buNone/>
                </a:pPr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至对应书架下</a:t>
                </a: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347" y="1625"/>
                <a:ext cx="4632" cy="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RFID</a:t>
                </a:r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电子标签</a:t>
                </a:r>
              </a:p>
            </p:txBody>
          </p:sp>
          <p:sp>
            <p:nvSpPr>
              <p:cNvPr id="4" name="右箭头 3"/>
              <p:cNvSpPr/>
              <p:nvPr/>
            </p:nvSpPr>
            <p:spPr>
              <a:xfrm rot="5400000">
                <a:off x="2166" y="2830"/>
                <a:ext cx="994" cy="617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604" y="3705"/>
                <a:ext cx="3903" cy="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数据库比对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-108" y="5781"/>
                <a:ext cx="6127" cy="10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获取书籍位置信息</a:t>
                </a:r>
              </a:p>
            </p:txBody>
          </p:sp>
          <p:sp>
            <p:nvSpPr>
              <p:cNvPr id="14" name="右箭头 13"/>
              <p:cNvSpPr/>
              <p:nvPr/>
            </p:nvSpPr>
            <p:spPr>
              <a:xfrm rot="5400000">
                <a:off x="2169" y="7015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右箭头 14"/>
              <p:cNvSpPr/>
              <p:nvPr/>
            </p:nvSpPr>
            <p:spPr>
              <a:xfrm rot="5400000">
                <a:off x="2165" y="4909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5904" y="1912"/>
                <a:ext cx="0" cy="8547"/>
              </a:xfrm>
              <a:prstGeom prst="line">
                <a:avLst/>
              </a:prstGeom>
              <a:ln w="0" cmpd="sng">
                <a:solidFill>
                  <a:schemeClr val="accent1">
                    <a:shade val="50000"/>
                    <a:alpha val="88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20160105095324660[1]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4" y="1727"/>
              <a:ext cx="6933" cy="4435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2152015" y="949960"/>
            <a:ext cx="9213215" cy="5769610"/>
            <a:chOff x="3389" y="1496"/>
            <a:chExt cx="14509" cy="9086"/>
          </a:xfrm>
        </p:grpSpPr>
        <p:grpSp>
          <p:nvGrpSpPr>
            <p:cNvPr id="9" name="组合 8"/>
            <p:cNvGrpSpPr/>
            <p:nvPr/>
          </p:nvGrpSpPr>
          <p:grpSpPr>
            <a:xfrm>
              <a:off x="13130" y="1625"/>
              <a:ext cx="4768" cy="8957"/>
              <a:chOff x="13130" y="1625"/>
              <a:chExt cx="4768" cy="8957"/>
            </a:xfrm>
          </p:grpSpPr>
          <p:sp>
            <p:nvSpPr>
              <p:cNvPr id="17" name="右箭头 16"/>
              <p:cNvSpPr/>
              <p:nvPr/>
            </p:nvSpPr>
            <p:spPr>
              <a:xfrm rot="5400000">
                <a:off x="14967" y="6729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右箭头 17"/>
              <p:cNvSpPr/>
              <p:nvPr/>
            </p:nvSpPr>
            <p:spPr>
              <a:xfrm rot="5400000">
                <a:off x="14966" y="2830"/>
                <a:ext cx="994" cy="617"/>
              </a:xfrm>
              <a:prstGeom prst="right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3272" y="1625"/>
                <a:ext cx="4626" cy="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软性纸质标签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3130" y="3923"/>
                <a:ext cx="4668" cy="1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贴于书籍内部</a:t>
                </a:r>
                <a:endParaRPr lang="zh-CN" altLang="en-US" sz="3600" b="1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endParaRPr>
              </a:p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防损坏</a:t>
                </a: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3254" y="7821"/>
                <a:ext cx="4626" cy="2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能够作为防盗</a:t>
                </a:r>
              </a:p>
              <a:p>
                <a:pPr algn="ctr"/>
                <a:r>
                  <a:rPr lang="zh-CN" altLang="en-US" sz="360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楷体" panose="02010609060101010101" charset="-122"/>
                    <a:ea typeface="楷体" panose="02010609060101010101" charset="-122"/>
                    <a:sym typeface="+mn-ea"/>
                  </a:rPr>
                  <a:t>识别标签</a:t>
                </a:r>
              </a:p>
              <a:p>
                <a:pPr algn="ctr"/>
                <a:endParaRPr lang="zh-CN" altLang="en-US" sz="36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charset="-122"/>
                  <a:ea typeface="楷体" panose="02010609060101010101" charset="-122"/>
                  <a:sym typeface="+mn-ea"/>
                </a:endParaRPr>
              </a:p>
            </p:txBody>
          </p:sp>
        </p:grpSp>
        <p:pic>
          <p:nvPicPr>
            <p:cNvPr id="28" name="图片 27" descr="u=564556138,1225548295&amp;fm=27&amp;gp=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9" y="1496"/>
              <a:ext cx="8183" cy="5434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73A2C55-43AD-460D-99E5-3ABE85CD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848255"/>
            <a:ext cx="7308850" cy="1604029"/>
          </a:xfrm>
        </p:spPr>
        <p:txBody>
          <a:bodyPr>
            <a:normAutofit/>
          </a:bodyPr>
          <a:lstStyle/>
          <a:p>
            <a:r>
              <a:rPr lang="zh-CN" altLang="zh-CN" b="1" dirty="0"/>
              <a:t>实验过程中碰到的问题以及对策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10A9017-D12D-4E26-9BCB-182EE6952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3589798"/>
            <a:ext cx="7770779" cy="194524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1.</a:t>
            </a:r>
            <a:r>
              <a:rPr lang="zh-CN" altLang="zh-CN" b="1" dirty="0"/>
              <a:t>小车运行鲁棒性研究</a:t>
            </a:r>
            <a:endParaRPr lang="en-US" altLang="zh-CN" b="1" dirty="0"/>
          </a:p>
          <a:p>
            <a:r>
              <a:rPr lang="en-US" altLang="zh-CN" b="1" dirty="0"/>
              <a:t>2.</a:t>
            </a:r>
            <a:r>
              <a:rPr lang="zh-CN" altLang="zh-CN" b="1" dirty="0"/>
              <a:t>基于黑线循迹的非高效性</a:t>
            </a:r>
            <a:endParaRPr lang="en-US" altLang="zh-CN" b="1" dirty="0"/>
          </a:p>
          <a:p>
            <a:r>
              <a:rPr lang="en-US" altLang="zh-CN" b="1" dirty="0"/>
              <a:t>3.</a:t>
            </a:r>
            <a:r>
              <a:rPr lang="zh-CN" altLang="zh-CN" b="1" dirty="0"/>
              <a:t>关于实验小车机动性的研究</a:t>
            </a:r>
            <a:endParaRPr lang="en-US" altLang="zh-CN" b="1" dirty="0"/>
          </a:p>
          <a:p>
            <a:r>
              <a:rPr lang="en-US" altLang="zh-CN" b="1" dirty="0"/>
              <a:t>4.</a:t>
            </a:r>
            <a:r>
              <a:rPr lang="zh-CN" altLang="zh-CN" b="1" dirty="0"/>
              <a:t>关于单片机从读写器缓存中读取电子标签中的数据的完整性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96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G_20180130_132253">
            <a:extLst>
              <a:ext uri="{FF2B5EF4-FFF2-40B4-BE49-F238E27FC236}">
                <a16:creationId xmlns:a16="http://schemas.microsoft.com/office/drawing/2014/main" id="{91BE4266-99D5-43EC-8ABC-D54C011E1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965" y="1113769"/>
            <a:ext cx="8798386" cy="494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B176168-913C-4915-A9FC-69434E5FE62B}"/>
              </a:ext>
            </a:extLst>
          </p:cNvPr>
          <p:cNvSpPr txBox="1"/>
          <p:nvPr/>
        </p:nvSpPr>
        <p:spPr>
          <a:xfrm>
            <a:off x="343648" y="3305262"/>
            <a:ext cx="2483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JGA23-370</a:t>
            </a:r>
            <a:r>
              <a:rPr lang="zh-CN" altLang="en-US" dirty="0"/>
              <a:t>微型减速电机（</a:t>
            </a:r>
            <a:r>
              <a:rPr lang="en-US" altLang="zh-CN" dirty="0"/>
              <a:t>12V</a:t>
            </a:r>
            <a:r>
              <a:rPr lang="zh-CN" altLang="en-US" dirty="0"/>
              <a:t>，</a:t>
            </a:r>
            <a:r>
              <a:rPr lang="en-US" altLang="zh-CN" dirty="0"/>
              <a:t>130RPM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2D6E39-604D-4D09-83B7-5FB54C5EDBFC}"/>
              </a:ext>
            </a:extLst>
          </p:cNvPr>
          <p:cNvSpPr txBox="1"/>
          <p:nvPr/>
        </p:nvSpPr>
        <p:spPr>
          <a:xfrm>
            <a:off x="343648" y="545284"/>
            <a:ext cx="2790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1.</a:t>
            </a:r>
            <a:r>
              <a:rPr lang="zh-CN" altLang="zh-CN" sz="2000" b="1" dirty="0"/>
              <a:t>小车运行鲁棒性研究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5053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shot_2018-01-30-01-50-37-326_com">
            <a:extLst>
              <a:ext uri="{FF2B5EF4-FFF2-40B4-BE49-F238E27FC236}">
                <a16:creationId xmlns:a16="http://schemas.microsoft.com/office/drawing/2014/main" id="{0E09D3C3-F782-42CC-BEF8-FAF21900A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43460" r="-153" b="39526"/>
          <a:stretch>
            <a:fillRect/>
          </a:stretch>
        </p:blipFill>
        <p:spPr bwMode="auto">
          <a:xfrm>
            <a:off x="3711348" y="1147762"/>
            <a:ext cx="8076610" cy="257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QQ图片20171013221440">
            <a:extLst>
              <a:ext uri="{FF2B5EF4-FFF2-40B4-BE49-F238E27FC236}">
                <a16:creationId xmlns:a16="http://schemas.microsoft.com/office/drawing/2014/main" id="{12141B97-5249-416D-90B7-9D2E6102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478" y="4230688"/>
            <a:ext cx="216217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QQ图片20171013221412">
            <a:extLst>
              <a:ext uri="{FF2B5EF4-FFF2-40B4-BE49-F238E27FC236}">
                <a16:creationId xmlns:a16="http://schemas.microsoft.com/office/drawing/2014/main" id="{0DB774AA-4858-45D0-89FD-1326C9FA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50" y="4349750"/>
            <a:ext cx="2043113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53101D8-519A-4D05-B883-D9BC2B209A7E}"/>
              </a:ext>
            </a:extLst>
          </p:cNvPr>
          <p:cNvSpPr txBox="1"/>
          <p:nvPr/>
        </p:nvSpPr>
        <p:spPr>
          <a:xfrm>
            <a:off x="870177" y="2066005"/>
            <a:ext cx="284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读写器与</a:t>
            </a:r>
            <a:r>
              <a:rPr lang="en-US" altLang="zh-CN" dirty="0"/>
              <a:t>Mega328</a:t>
            </a:r>
            <a:r>
              <a:rPr lang="zh-CN" altLang="en-US" dirty="0"/>
              <a:t>接线图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37BECF-5286-4907-96EC-F0AAF09044C4}"/>
              </a:ext>
            </a:extLst>
          </p:cNvPr>
          <p:cNvSpPr txBox="1"/>
          <p:nvPr/>
        </p:nvSpPr>
        <p:spPr>
          <a:xfrm>
            <a:off x="1298121" y="4865914"/>
            <a:ext cx="284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M3650A-HA</a:t>
            </a:r>
            <a:r>
              <a:rPr lang="zh-CN" altLang="en-US" dirty="0"/>
              <a:t>实物图：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DFC7DF-797E-445C-BACB-ECBA2C021DCF}"/>
              </a:ext>
            </a:extLst>
          </p:cNvPr>
          <p:cNvSpPr txBox="1"/>
          <p:nvPr/>
        </p:nvSpPr>
        <p:spPr>
          <a:xfrm>
            <a:off x="643779" y="160763"/>
            <a:ext cx="4356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/>
              <a:t>关于单片机从读写器缓存中读取电子标签中的数据的完整性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486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/>
              <a:t>THANK YOU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08525" y="4705985"/>
            <a:ext cx="2774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</a:rPr>
              <a:t>请各位评委指导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8200" y="34012"/>
            <a:ext cx="10515600" cy="726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400" eaLnBrk="1" latinLnBrk="0" hangingPunct="1">
              <a:lnSpc>
                <a:spcPct val="90000"/>
              </a:lnSpc>
              <a:buNone/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/>
              <a:t>研究目的：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1195" y="1153795"/>
            <a:ext cx="155575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目前：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6265" y="2437130"/>
            <a:ext cx="4218305" cy="1445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latin typeface="幼圆" panose="02010509060101010101" pitchFamily="49" charset="-122"/>
                <a:ea typeface="幼圆" panose="02010509060101010101" pitchFamily="49" charset="-122"/>
              </a:rPr>
              <a:t>管理员寻找书籍 费时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6265" y="4238625"/>
            <a:ext cx="4218305" cy="1445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latin typeface="幼圆" panose="02010509060101010101" pitchFamily="49" charset="-122"/>
                <a:ea typeface="幼圆" panose="02010509060101010101" pitchFamily="49" charset="-122"/>
              </a:rPr>
              <a:t>用推车运到书架 费力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37282" y="1986126"/>
            <a:ext cx="4001858" cy="1446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幼圆" panose="02010509060101010101" pitchFamily="49" charset="-122"/>
                <a:ea typeface="幼圆" panose="02010509060101010101" pitchFamily="49" charset="-122"/>
              </a:rPr>
              <a:t>机器人定向运输省时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37282" y="3568631"/>
            <a:ext cx="4001858" cy="1446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幼圆" panose="02010509060101010101" pitchFamily="49" charset="-122"/>
                <a:ea typeface="幼圆" panose="02010509060101010101" pitchFamily="49" charset="-122"/>
              </a:rPr>
              <a:t>管理员不用走动省力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86455" y="1143416"/>
            <a:ext cx="1555750" cy="706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我们：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AD8E66-8D3D-4C17-89E0-C4A7A2636904}"/>
              </a:ext>
            </a:extLst>
          </p:cNvPr>
          <p:cNvSpPr txBox="1"/>
          <p:nvPr/>
        </p:nvSpPr>
        <p:spPr>
          <a:xfrm>
            <a:off x="6637282" y="5151136"/>
            <a:ext cx="4001858" cy="1446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幼圆" panose="02010509060101010101" pitchFamily="49" charset="-122"/>
                <a:ea typeface="幼圆" panose="02010509060101010101" pitchFamily="49" charset="-122"/>
              </a:rPr>
              <a:t>语音识别系统操作新颖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305221" y="260314"/>
            <a:ext cx="4665980" cy="6288405"/>
            <a:chOff x="9507" y="960"/>
            <a:chExt cx="7348" cy="9903"/>
          </a:xfrm>
        </p:grpSpPr>
        <p:pic>
          <p:nvPicPr>
            <p:cNvPr id="3" name="图片 2" descr="图片包含 图书馆, 场景, 房间, 室内&#10;&#10;已生成极高可信度的说明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7" y="960"/>
              <a:ext cx="7348" cy="476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softEdge rad="63500"/>
            </a:effectLst>
          </p:spPr>
        </p:pic>
        <p:pic>
          <p:nvPicPr>
            <p:cNvPr id="5" name="图片 4" descr="tim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2" y="6054"/>
              <a:ext cx="7262" cy="4809"/>
            </a:xfrm>
            <a:prstGeom prst="rect">
              <a:avLst/>
            </a:prstGeom>
            <a:effectLst>
              <a:softEdge rad="31750"/>
            </a:effec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3C167-583E-44B9-933C-053860E2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初步模型</a:t>
            </a:r>
            <a:r>
              <a:rPr lang="en-US" altLang="zh-CN" sz="4000" dirty="0"/>
              <a:t>:</a:t>
            </a:r>
            <a:endParaRPr lang="zh-CN" altLang="en-US" sz="4000" dirty="0"/>
          </a:p>
        </p:txBody>
      </p:sp>
      <p:pic>
        <p:nvPicPr>
          <p:cNvPr id="7" name="内容占位符 6" descr="图片包含 室内, 地板, 地面, 就坐&#10;&#10;已生成极高可信度的说明">
            <a:extLst>
              <a:ext uri="{FF2B5EF4-FFF2-40B4-BE49-F238E27FC236}">
                <a16:creationId xmlns:a16="http://schemas.microsoft.com/office/drawing/2014/main" id="{E81B34D9-E650-4AAA-964A-2956510A6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2" y="1451902"/>
            <a:ext cx="6148573" cy="4611430"/>
          </a:xfrm>
          <a:effectLst>
            <a:softEdge rad="101600"/>
          </a:effectLst>
        </p:spPr>
      </p:pic>
      <p:pic>
        <p:nvPicPr>
          <p:cNvPr id="9" name="图片 8" descr="图片包含 室内, 墙壁, 建筑物, 地板&#10;&#10;已生成高可信度的说明">
            <a:extLst>
              <a:ext uri="{FF2B5EF4-FFF2-40B4-BE49-F238E27FC236}">
                <a16:creationId xmlns:a16="http://schemas.microsoft.com/office/drawing/2014/main" id="{3C8CF28A-D56D-440A-953C-00B69021E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0556" y="1142189"/>
            <a:ext cx="6098161" cy="4573621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8493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81"/>
          <p:cNvSpPr/>
          <p:nvPr>
            <p:custDataLst>
              <p:tags r:id="rId1"/>
            </p:custDataLst>
          </p:nvPr>
        </p:nvSpPr>
        <p:spPr>
          <a:xfrm>
            <a:off x="401003" y="3055145"/>
            <a:ext cx="1778000" cy="1776413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>
              <a:defRPr/>
            </a:pP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软件系统</a:t>
            </a:r>
          </a:p>
        </p:txBody>
      </p:sp>
      <p:sp>
        <p:nvSpPr>
          <p:cNvPr id="8" name="Shape 687"/>
          <p:cNvSpPr/>
          <p:nvPr>
            <p:custDataLst>
              <p:tags r:id="rId2"/>
            </p:custDataLst>
          </p:nvPr>
        </p:nvSpPr>
        <p:spPr bwMode="auto">
          <a:xfrm rot="21048937">
            <a:off x="1726565" y="2220221"/>
            <a:ext cx="1287463" cy="58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4C4C4C"/>
              </a:solidFill>
              <a:sym typeface="Arial" panose="020B0604020202020204" pitchFamily="34" charset="0"/>
            </a:endParaRPr>
          </a:p>
        </p:txBody>
      </p:sp>
      <p:sp>
        <p:nvSpPr>
          <p:cNvPr id="5" name="Shape 682"/>
          <p:cNvSpPr/>
          <p:nvPr>
            <p:custDataLst>
              <p:tags r:id="rId3"/>
            </p:custDataLst>
          </p:nvPr>
        </p:nvSpPr>
        <p:spPr>
          <a:xfrm>
            <a:off x="3166700" y="1467396"/>
            <a:ext cx="1074194" cy="107419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rgbClr val="FFFFFF"/>
                </a:solidFill>
                <a:sym typeface="Arial" panose="020B0604020202020204" pitchFamily="34" charset="0"/>
              </a:rPr>
              <a:t>Arduino</a:t>
            </a:r>
          </a:p>
          <a:p>
            <a:pPr algn="ctr">
              <a:defRPr/>
            </a:pPr>
            <a:r>
              <a:rPr lang="en-US" sz="1600" b="1" dirty="0">
                <a:solidFill>
                  <a:srgbClr val="FFFFFF"/>
                </a:solidFill>
                <a:sym typeface="Arial" panose="020B0604020202020204" pitchFamily="34" charset="0"/>
              </a:rPr>
              <a:t>IDE</a:t>
            </a:r>
          </a:p>
        </p:txBody>
      </p:sp>
      <p:sp>
        <p:nvSpPr>
          <p:cNvPr id="6" name="Shape 683"/>
          <p:cNvSpPr/>
          <p:nvPr>
            <p:custDataLst>
              <p:tags r:id="rId4"/>
            </p:custDataLst>
          </p:nvPr>
        </p:nvSpPr>
        <p:spPr>
          <a:xfrm>
            <a:off x="7082745" y="2826643"/>
            <a:ext cx="1074194" cy="1074193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 lnSpcReduction="10000"/>
          </a:bodyPr>
          <a:lstStyle/>
          <a:p>
            <a:pPr algn="ctr">
              <a:defRPr/>
            </a:pPr>
            <a:r>
              <a:rPr 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读写器</a:t>
            </a:r>
            <a:endParaRPr lang="en-US" altLang="zh-CN" sz="2400" b="1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2400" b="1" dirty="0">
                <a:solidFill>
                  <a:srgbClr val="FFFFFF"/>
                </a:solidFill>
                <a:sym typeface="Arial" panose="020B0604020202020204" pitchFamily="34" charset="0"/>
              </a:rPr>
              <a:t>软件</a:t>
            </a:r>
            <a:endParaRPr lang="zh-CN" sz="2400" b="1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7" name="Shape 684"/>
          <p:cNvSpPr/>
          <p:nvPr>
            <p:custDataLst>
              <p:tags r:id="rId5"/>
            </p:custDataLst>
          </p:nvPr>
        </p:nvSpPr>
        <p:spPr>
          <a:xfrm>
            <a:off x="7082745" y="4379566"/>
            <a:ext cx="1074194" cy="107419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FFFFFF"/>
                </a:solidFill>
                <a:sym typeface="Arial" panose="020B0604020202020204" pitchFamily="34" charset="0"/>
              </a:rPr>
              <a:t>Access</a:t>
            </a:r>
          </a:p>
        </p:txBody>
      </p:sp>
      <p:sp>
        <p:nvSpPr>
          <p:cNvPr id="15" name="Shape 684"/>
          <p:cNvSpPr/>
          <p:nvPr>
            <p:custDataLst>
              <p:tags r:id="rId6"/>
            </p:custDataLst>
          </p:nvPr>
        </p:nvSpPr>
        <p:spPr>
          <a:xfrm>
            <a:off x="3166700" y="5345114"/>
            <a:ext cx="1074194" cy="107419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 fontScale="55000" lnSpcReduction="20000"/>
          </a:bodyPr>
          <a:lstStyle/>
          <a:p>
            <a:pPr algn="ctr">
              <a:defRPr/>
            </a:pPr>
            <a:endParaRPr lang="en-US" altLang="zh-CN" dirty="0">
              <a:sym typeface="+mn-ea"/>
            </a:endParaRPr>
          </a:p>
          <a:p>
            <a:pPr algn="ctr">
              <a:defRPr/>
            </a:pPr>
            <a:r>
              <a:rPr lang="en-US" altLang="zh-CN" sz="4000" b="1" dirty="0">
                <a:sym typeface="+mn-ea"/>
              </a:rPr>
              <a:t>Visual </a:t>
            </a:r>
          </a:p>
          <a:p>
            <a:pPr algn="ctr">
              <a:defRPr/>
            </a:pPr>
            <a:r>
              <a:rPr lang="en-US" altLang="zh-CN" sz="4000" b="1" dirty="0">
                <a:sym typeface="+mn-ea"/>
              </a:rPr>
              <a:t>Basic</a:t>
            </a:r>
          </a:p>
          <a:p>
            <a:pPr algn="ctr">
              <a:defRPr/>
            </a:pPr>
            <a:endParaRPr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1" name="Shape 687"/>
          <p:cNvSpPr/>
          <p:nvPr>
            <p:custDataLst>
              <p:tags r:id="rId7"/>
            </p:custDataLst>
          </p:nvPr>
        </p:nvSpPr>
        <p:spPr bwMode="auto">
          <a:xfrm rot="551063" flipV="1">
            <a:off x="1726565" y="5157501"/>
            <a:ext cx="1287463" cy="58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2" name="Shape 687"/>
          <p:cNvSpPr/>
          <p:nvPr>
            <p:custDataLst>
              <p:tags r:id="rId8"/>
            </p:custDataLst>
          </p:nvPr>
        </p:nvSpPr>
        <p:spPr bwMode="auto">
          <a:xfrm rot="183452">
            <a:off x="2417445" y="3053715"/>
            <a:ext cx="4425950" cy="547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3" name="Shape 687"/>
          <p:cNvSpPr/>
          <p:nvPr>
            <p:custDataLst>
              <p:tags r:id="rId9"/>
            </p:custDataLst>
          </p:nvPr>
        </p:nvSpPr>
        <p:spPr bwMode="auto">
          <a:xfrm rot="416548" flipV="1">
            <a:off x="2413000" y="4366895"/>
            <a:ext cx="453390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-556290" y="255010"/>
            <a:ext cx="361950" cy="342900"/>
          </a:xfrm>
          <a:prstGeom prst="rect">
            <a:avLst/>
          </a:prstGeom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rtlCol="0" anchor="ctr">
            <a:normAutofit fontScale="97500" lnSpcReduction="10000"/>
          </a:bodyPr>
          <a:lstStyle>
            <a:defPPr>
              <a:defRPr lang="zh-CN"/>
            </a:defPPr>
            <a:lvl1pPr algn="ctr">
              <a:defRPr>
                <a:solidFill>
                  <a:sysClr val="window" lastClr="FFFFFF"/>
                </a:solidFill>
              </a:defRPr>
            </a:lvl1pPr>
            <a:lvl2pPr>
              <a:defRPr>
                <a:solidFill>
                  <a:sysClr val="window" lastClr="FFFFFF"/>
                </a:solidFill>
              </a:defRPr>
            </a:lvl2pPr>
            <a:lvl3pPr>
              <a:defRPr>
                <a:solidFill>
                  <a:sysClr val="window" lastClr="FFFFFF"/>
                </a:solidFill>
              </a:defRPr>
            </a:lvl3pPr>
            <a:lvl4pPr>
              <a:defRPr>
                <a:solidFill>
                  <a:sysClr val="window" lastClr="FFFFFF"/>
                </a:solidFill>
              </a:defRPr>
            </a:lvl4pPr>
            <a:lvl5pPr>
              <a:defRPr>
                <a:solidFill>
                  <a:sysClr val="window" lastClr="FFFFFF"/>
                </a:solidFill>
              </a:defRPr>
            </a:lvl5pPr>
            <a:lvl6pPr>
              <a:defRPr>
                <a:solidFill>
                  <a:sysClr val="window" lastClr="FFFFFF"/>
                </a:solidFill>
              </a:defRPr>
            </a:lvl6pPr>
            <a:lvl7pPr>
              <a:defRPr>
                <a:solidFill>
                  <a:sysClr val="window" lastClr="FFFFFF"/>
                </a:solidFill>
              </a:defRPr>
            </a:lvl7pPr>
            <a:lvl8pPr>
              <a:defRPr>
                <a:solidFill>
                  <a:sysClr val="window" lastClr="FFFFFF"/>
                </a:solidFill>
              </a:defRPr>
            </a:lvl8pPr>
            <a:lvl9pPr>
              <a:defRPr>
                <a:solidFill>
                  <a:sysClr val="window" lastClr="FFFFFF"/>
                </a:solidFill>
              </a:defRPr>
            </a:lvl9pPr>
          </a:lstStyle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210" y="597910"/>
            <a:ext cx="5321458" cy="299332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>
            <a:softEdge rad="38100"/>
          </a:effectLst>
        </p:spPr>
      </p:pic>
      <p:pic>
        <p:nvPicPr>
          <p:cNvPr id="17" name="图片 16" descr="D:\hhhhhhhhhhhhhhhhh\QQ图片20170903154659.jpgQQ图片2017090315465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043545" y="1037590"/>
            <a:ext cx="3444875" cy="312483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 descr="D:\hhhhhhhhhhhhhhhhh\QQ图片20170908193009.pngQQ图片2017090819300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356918" y="1535112"/>
            <a:ext cx="3733800" cy="3787775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5E315EE6-3F58-472B-8537-D36C59740480}"/>
              </a:ext>
            </a:extLst>
          </p:cNvPr>
          <p:cNvGrpSpPr/>
          <p:nvPr/>
        </p:nvGrpSpPr>
        <p:grpSpPr>
          <a:xfrm>
            <a:off x="6406001" y="753315"/>
            <a:ext cx="4678045" cy="5128895"/>
            <a:chOff x="136" y="3008"/>
            <a:chExt cx="7367" cy="8077"/>
          </a:xfrm>
        </p:grpSpPr>
        <p:pic>
          <p:nvPicPr>
            <p:cNvPr id="25" name="图片 24" descr="图片包含 屏幕截图&#10;&#10;已生成极高可信度的说明">
              <a:extLst>
                <a:ext uri="{FF2B5EF4-FFF2-40B4-BE49-F238E27FC236}">
                  <a16:creationId xmlns:a16="http://schemas.microsoft.com/office/drawing/2014/main" id="{3AF06D53-F6A8-4635-AD6C-6A0BE85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6" t="8651" r="4896" b="5006"/>
            <a:stretch>
              <a:fillRect/>
            </a:stretch>
          </p:blipFill>
          <p:spPr>
            <a:xfrm>
              <a:off x="309" y="3043"/>
              <a:ext cx="7194" cy="8042"/>
            </a:xfrm>
            <a:prstGeom prst="rect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reflection endPos="0" dist="50800" dir="5400000" sy="-100000" algn="bl" rotWithShape="0"/>
              <a:softEdge rad="63500"/>
            </a:effectLst>
          </p:spPr>
        </p:pic>
        <p:pic>
          <p:nvPicPr>
            <p:cNvPr id="26" name="图片 25" descr="图片包含 文字&#10;&#10;已生成高可信度的说明">
              <a:extLst>
                <a:ext uri="{FF2B5EF4-FFF2-40B4-BE49-F238E27FC236}">
                  <a16:creationId xmlns:a16="http://schemas.microsoft.com/office/drawing/2014/main" id="{1E51B034-B0E3-4BEE-8599-3E620E991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36" y="3008"/>
              <a:ext cx="2523" cy="1443"/>
            </a:xfrm>
            <a:prstGeom prst="rect">
              <a:avLst/>
            </a:prstGeom>
            <a:effectLst>
              <a:softEdge rad="38100"/>
            </a:effectLst>
            <a:scene3d>
              <a:camera prst="orthographicFront">
                <a:rot lat="0" lon="10800000" rev="0"/>
              </a:camera>
              <a:lightRig rig="threePt" dir="t"/>
            </a:scene3d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80E9D74-F550-498F-9643-7BF52EEA0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" y="-387321"/>
            <a:ext cx="9451519" cy="746905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32E3E5C-89FB-4728-8989-633B3F569E41}"/>
              </a:ext>
            </a:extLst>
          </p:cNvPr>
          <p:cNvSpPr txBox="1"/>
          <p:nvPr/>
        </p:nvSpPr>
        <p:spPr>
          <a:xfrm>
            <a:off x="10631069" y="305068"/>
            <a:ext cx="730837" cy="62478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softEdge rad="762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系统整体基本程序框图</a:t>
            </a:r>
          </a:p>
        </p:txBody>
      </p:sp>
    </p:spTree>
    <p:extLst>
      <p:ext uri="{BB962C8B-B14F-4D97-AF65-F5344CB8AC3E}">
        <p14:creationId xmlns:p14="http://schemas.microsoft.com/office/powerpoint/2010/main" val="263827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897D4F5-90BA-4624-801B-E34A2DE80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72" y="-184825"/>
            <a:ext cx="7063383" cy="71309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AB82A70-0572-4091-AADE-2D42E036378F}"/>
              </a:ext>
            </a:extLst>
          </p:cNvPr>
          <p:cNvSpPr txBox="1"/>
          <p:nvPr/>
        </p:nvSpPr>
        <p:spPr>
          <a:xfrm>
            <a:off x="922865" y="305067"/>
            <a:ext cx="730837" cy="62478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softEdge rad="762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下位机小车算法流程图</a:t>
            </a:r>
          </a:p>
        </p:txBody>
      </p:sp>
    </p:spTree>
    <p:extLst>
      <p:ext uri="{BB962C8B-B14F-4D97-AF65-F5344CB8AC3E}">
        <p14:creationId xmlns:p14="http://schemas.microsoft.com/office/powerpoint/2010/main" val="28925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361761" y="111102"/>
            <a:ext cx="9836529" cy="8398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defTabSz="914400" eaLnBrk="1" latinLnBrk="0" hangingPunct="1">
              <a:lnSpc>
                <a:spcPct val="90000"/>
              </a:lnSpc>
              <a:buNone/>
              <a:defRPr sz="2800" b="1" i="0" baseline="0">
                <a:solidFill>
                  <a:schemeClr val="bg1"/>
                </a:solidFill>
                <a:ea typeface="黑体" panose="02010609060101010101" pitchFamily="49" charset="-122"/>
                <a:cs typeface="+mj-cs"/>
              </a:defRPr>
            </a:lvl1pPr>
          </a:lstStyle>
          <a:p>
            <a:endParaRPr lang="zh-CN" altLang="en-US" sz="4000" dirty="0">
              <a:sym typeface="+mn-ea"/>
            </a:endParaRPr>
          </a:p>
          <a:p>
            <a:r>
              <a:rPr lang="zh-CN" altLang="en-US" sz="8000" dirty="0">
                <a:sym typeface="+mn-ea"/>
              </a:rPr>
              <a:t>面向管理员的可视化界面：</a:t>
            </a:r>
          </a:p>
          <a:p>
            <a:endParaRPr lang="zh-CN" altLang="en-US" sz="4000" dirty="0">
              <a:latin typeface="+mj-lt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482715" y="1568450"/>
            <a:ext cx="5035550" cy="5298440"/>
            <a:chOff x="10209" y="2470"/>
            <a:chExt cx="7930" cy="8344"/>
          </a:xfrm>
        </p:grpSpPr>
        <p:grpSp>
          <p:nvGrpSpPr>
            <p:cNvPr id="7" name="组合 6"/>
            <p:cNvGrpSpPr/>
            <p:nvPr/>
          </p:nvGrpSpPr>
          <p:grpSpPr>
            <a:xfrm>
              <a:off x="10209" y="2470"/>
              <a:ext cx="7930" cy="8345"/>
              <a:chOff x="10209" y="2470"/>
              <a:chExt cx="7930" cy="8345"/>
            </a:xfrm>
          </p:grpSpPr>
          <p:pic>
            <p:nvPicPr>
              <p:cNvPr id="8" name="图片 7" descr="D:\hhhhhhhhhhhhhhhhh\77FEE`S{}EE~4FBJ)EBIW~9 (2).png77FEE`S{}EE~4FBJ)EBIW~9 (2)"/>
              <p:cNvPicPr>
                <a:picLocks noChangeAspect="1"/>
              </p:cNvPicPr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10209" y="2470"/>
                <a:ext cx="7930" cy="63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" name="矩形 2"/>
              <p:cNvSpPr/>
              <p:nvPr/>
            </p:nvSpPr>
            <p:spPr>
              <a:xfrm>
                <a:off x="11441" y="8927"/>
                <a:ext cx="4626" cy="1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72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运行中</a:t>
                </a:r>
              </a:p>
            </p:txBody>
          </p:sp>
        </p:grpSp>
        <p:sp>
          <p:nvSpPr>
            <p:cNvPr id="11" name="圆角矩形 10"/>
            <p:cNvSpPr/>
            <p:nvPr/>
          </p:nvSpPr>
          <p:spPr>
            <a:xfrm>
              <a:off x="11628" y="4727"/>
              <a:ext cx="5324" cy="157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4710" y="1584960"/>
            <a:ext cx="5029200" cy="5281930"/>
            <a:chOff x="1346" y="2496"/>
            <a:chExt cx="7920" cy="8318"/>
          </a:xfrm>
        </p:grpSpPr>
        <p:grpSp>
          <p:nvGrpSpPr>
            <p:cNvPr id="5" name="组合 4"/>
            <p:cNvGrpSpPr/>
            <p:nvPr/>
          </p:nvGrpSpPr>
          <p:grpSpPr>
            <a:xfrm>
              <a:off x="1346" y="2496"/>
              <a:ext cx="7920" cy="8319"/>
              <a:chOff x="1346" y="2496"/>
              <a:chExt cx="7920" cy="8319"/>
            </a:xfrm>
          </p:grpSpPr>
          <p:pic>
            <p:nvPicPr>
              <p:cNvPr id="6" name="图片 5" descr="D:\hhhhhhhhhhhhhhhhh\PPXWNK24)W2X5THF4ZZ[2(V (2).pngPPXWNK24)W2X5THF4ZZ[2(V (2)"/>
              <p:cNvPicPr>
                <a:picLocks noChangeAspect="1"/>
              </p:cNvPicPr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1346" y="2496"/>
                <a:ext cx="7921" cy="631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" name="矩形 1"/>
              <p:cNvSpPr/>
              <p:nvPr/>
            </p:nvSpPr>
            <p:spPr>
              <a:xfrm>
                <a:off x="2941" y="8927"/>
                <a:ext cx="3180" cy="1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zh-CN" altLang="en-US" sz="7200" b="1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起始</a:t>
                </a: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2802" y="4727"/>
              <a:ext cx="5324" cy="157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361950" y="1082675"/>
            <a:ext cx="1075690" cy="50158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</a:t>
            </a:r>
          </a:p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以</a:t>
            </a:r>
          </a:p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显</a:t>
            </a:r>
          </a:p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示</a:t>
            </a:r>
          </a:p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</a:t>
            </a:r>
          </a:p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应</a:t>
            </a:r>
          </a:p>
          <a:p>
            <a:pPr algn="ctr"/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</a:t>
            </a:r>
          </a:p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及</a:t>
            </a:r>
          </a:p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书</a:t>
            </a:r>
          </a:p>
          <a:p>
            <a:pPr algn="ctr"/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名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34740 -0.072130 " pathEditMode="relative" rAng="0" ptsTypes="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0" y="-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03385 -0.145926 " pathEditMode="relative" ptsTypes="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361761" y="111102"/>
            <a:ext cx="9836529" cy="8398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defTabSz="914400" eaLnBrk="1" latinLnBrk="0" hangingPunct="1">
              <a:lnSpc>
                <a:spcPct val="90000"/>
              </a:lnSpc>
              <a:buNone/>
              <a:defRPr sz="2800" b="1" i="0" baseline="0">
                <a:solidFill>
                  <a:schemeClr val="bg1"/>
                </a:solidFill>
                <a:ea typeface="黑体" panose="02010609060101010101" pitchFamily="49" charset="-122"/>
                <a:cs typeface="+mj-cs"/>
              </a:defRPr>
            </a:lvl1pPr>
          </a:lstStyle>
          <a:p>
            <a:endParaRPr lang="zh-CN" altLang="en-US" sz="4000" dirty="0">
              <a:sym typeface="+mn-ea"/>
            </a:endParaRPr>
          </a:p>
          <a:p>
            <a:r>
              <a:rPr lang="zh-CN" altLang="en-US" sz="8000" dirty="0">
                <a:sym typeface="+mn-ea"/>
              </a:rPr>
              <a:t>管理员监视及控制系统：</a:t>
            </a:r>
          </a:p>
          <a:p>
            <a:endParaRPr lang="zh-CN" altLang="en-US" sz="4000" dirty="0">
              <a:latin typeface="+mj-lt"/>
              <a:ea typeface="+mj-ea"/>
            </a:endParaRPr>
          </a:p>
        </p:txBody>
      </p:sp>
      <p:pic>
        <p:nvPicPr>
          <p:cNvPr id="6" name="图片 5" descr="C:\Users\lenovo\Desktop\L$LG$VKUTXOW8{1%A8]C3DH.pngL$LG$VKUTXOW8{1%A8]C3DH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552883" y="1584960"/>
            <a:ext cx="5010150" cy="4011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C:\Users\lenovo\Desktop\$PC)U3Q4)3{{~6KUM1432J9.png$PC)U3Q4)3{{~6KUM1432J9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40093" y="1584643"/>
            <a:ext cx="5035550" cy="403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361633" y="5858510"/>
            <a:ext cx="500570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如遇到未知书籍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81"/>
          <p:cNvSpPr/>
          <p:nvPr>
            <p:custDataLst>
              <p:tags r:id="rId1"/>
            </p:custDataLst>
          </p:nvPr>
        </p:nvSpPr>
        <p:spPr>
          <a:xfrm>
            <a:off x="363538" y="3013710"/>
            <a:ext cx="1778000" cy="1776413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anchor="ctr">
            <a:noAutofit/>
          </a:bodyPr>
          <a:lstStyle/>
          <a:p>
            <a:pPr algn="ctr">
              <a:defRPr/>
            </a:pPr>
            <a:r>
              <a:rPr lang="zh-CN" sz="40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硬件系统</a:t>
            </a:r>
          </a:p>
        </p:txBody>
      </p:sp>
      <p:sp>
        <p:nvSpPr>
          <p:cNvPr id="5" name="Shape 682"/>
          <p:cNvSpPr/>
          <p:nvPr>
            <p:custDataLst>
              <p:tags r:id="rId2"/>
            </p:custDataLst>
          </p:nvPr>
        </p:nvSpPr>
        <p:spPr>
          <a:xfrm>
            <a:off x="2942622" y="1332276"/>
            <a:ext cx="1778000" cy="1776413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r>
              <a:rPr lang="zh-CN" dirty="0">
                <a:solidFill>
                  <a:srgbClr val="FFFFFF"/>
                </a:solidFill>
                <a:sym typeface="Arial" panose="020B0604020202020204" pitchFamily="34" charset="0"/>
              </a:rPr>
              <a:t>传送带系统</a:t>
            </a:r>
            <a:endParaRPr lang="en-US" altLang="zh-CN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sym typeface="Arial" panose="020B0604020202020204" pitchFamily="34" charset="0"/>
              </a:rPr>
              <a:t>（</a:t>
            </a:r>
            <a:r>
              <a:rPr lang="en-US" altLang="zh-CN" dirty="0">
                <a:solidFill>
                  <a:srgbClr val="FFFFFF"/>
                </a:solidFill>
                <a:sym typeface="Arial" panose="020B0604020202020204" pitchFamily="34" charset="0"/>
              </a:rPr>
              <a:t>RFID</a:t>
            </a:r>
            <a:r>
              <a:rPr lang="zh-CN" altLang="en-US" dirty="0">
                <a:solidFill>
                  <a:srgbClr val="FFFFFF"/>
                </a:solidFill>
                <a:sym typeface="Arial" panose="020B0604020202020204" pitchFamily="34" charset="0"/>
              </a:rPr>
              <a:t>技术、蓝</a:t>
            </a:r>
            <a:endParaRPr lang="en-US" altLang="zh-CN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sym typeface="Arial" panose="020B0604020202020204" pitchFamily="34" charset="0"/>
              </a:rPr>
              <a:t>牙技术）</a:t>
            </a:r>
            <a:endParaRPr lang="zh-CN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6" name="Shape 684"/>
          <p:cNvSpPr/>
          <p:nvPr>
            <p:custDataLst>
              <p:tags r:id="rId3"/>
            </p:custDataLst>
          </p:nvPr>
        </p:nvSpPr>
        <p:spPr>
          <a:xfrm>
            <a:off x="3666331" y="3252964"/>
            <a:ext cx="1211263" cy="1211262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 fontScale="92500" lnSpcReduction="20000"/>
          </a:bodyPr>
          <a:lstStyle/>
          <a:p>
            <a:pPr algn="ctr">
              <a:defRPr/>
            </a:pPr>
            <a:r>
              <a:rPr lang="zh-CN" sz="2000" dirty="0">
                <a:solidFill>
                  <a:srgbClr val="FFFFFF"/>
                </a:solidFill>
                <a:sym typeface="Arial" panose="020B0604020202020204" pitchFamily="34" charset="0"/>
              </a:rPr>
              <a:t>图书运送</a:t>
            </a:r>
          </a:p>
          <a:p>
            <a:pPr algn="ctr">
              <a:defRPr/>
            </a:pPr>
            <a:r>
              <a:rPr lang="zh-CN" sz="2000" dirty="0">
                <a:solidFill>
                  <a:srgbClr val="FFFFFF"/>
                </a:solidFill>
                <a:sym typeface="Arial" panose="020B0604020202020204" pitchFamily="34" charset="0"/>
              </a:rPr>
              <a:t>机器人</a:t>
            </a:r>
            <a:endParaRPr lang="en-US" altLang="zh-CN" sz="2000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  <a:sym typeface="Arial" panose="020B0604020202020204" pitchFamily="34" charset="0"/>
              </a:rPr>
              <a:t>（</a:t>
            </a:r>
            <a:r>
              <a:rPr lang="en-US" altLang="zh-CN" sz="2000" dirty="0">
                <a:solidFill>
                  <a:srgbClr val="FFFFFF"/>
                </a:solidFill>
                <a:sym typeface="Arial" panose="020B0604020202020204" pitchFamily="34" charset="0"/>
              </a:rPr>
              <a:t>AGV</a:t>
            </a:r>
            <a:r>
              <a:rPr lang="zh-CN" altLang="en-US" sz="2000" dirty="0">
                <a:solidFill>
                  <a:srgbClr val="FFFFFF"/>
                </a:solidFill>
                <a:sym typeface="Arial" panose="020B0604020202020204" pitchFamily="34" charset="0"/>
              </a:rPr>
              <a:t>技术）</a:t>
            </a:r>
            <a:endParaRPr lang="zh-CN" sz="20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Shape 687"/>
          <p:cNvSpPr/>
          <p:nvPr>
            <p:custDataLst>
              <p:tags r:id="rId4"/>
            </p:custDataLst>
          </p:nvPr>
        </p:nvSpPr>
        <p:spPr bwMode="auto">
          <a:xfrm>
            <a:off x="1884363" y="2500948"/>
            <a:ext cx="1092200" cy="49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Shape 688"/>
          <p:cNvSpPr/>
          <p:nvPr>
            <p:custDataLst>
              <p:tags r:id="rId5"/>
            </p:custDataLst>
          </p:nvPr>
        </p:nvSpPr>
        <p:spPr bwMode="auto">
          <a:xfrm rot="10800000" flipH="1">
            <a:off x="1884363" y="4810760"/>
            <a:ext cx="1092200" cy="493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-1130300" y="435610"/>
            <a:ext cx="361950" cy="342900"/>
          </a:xfrm>
          <a:prstGeom prst="rect">
            <a:avLst/>
          </a:prstGeom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rtlCol="0" anchor="ctr">
            <a:normAutofit fontScale="97500" lnSpcReduction="10000"/>
          </a:bodyPr>
          <a:lstStyle>
            <a:defPPr>
              <a:defRPr lang="zh-CN"/>
            </a:defPPr>
            <a:lvl1pPr algn="ctr"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ysClr val="window" lastClr="FFFFFF"/>
                </a:solidFill>
              </a:defRPr>
            </a:lvl2pPr>
            <a:lvl3pPr>
              <a:defRPr>
                <a:solidFill>
                  <a:sysClr val="window" lastClr="FFFFFF"/>
                </a:solidFill>
              </a:defRPr>
            </a:lvl3pPr>
            <a:lvl4pPr>
              <a:defRPr>
                <a:solidFill>
                  <a:sysClr val="window" lastClr="FFFFFF"/>
                </a:solidFill>
              </a:defRPr>
            </a:lvl4pPr>
            <a:lvl5pPr>
              <a:defRPr>
                <a:solidFill>
                  <a:sysClr val="window" lastClr="FFFFFF"/>
                </a:solidFill>
              </a:defRPr>
            </a:lvl5pPr>
            <a:lvl6pPr>
              <a:defRPr>
                <a:solidFill>
                  <a:sysClr val="window" lastClr="FFFFFF"/>
                </a:solidFill>
              </a:defRPr>
            </a:lvl6pPr>
            <a:lvl7pPr>
              <a:defRPr>
                <a:solidFill>
                  <a:sysClr val="window" lastClr="FFFFFF"/>
                </a:solidFill>
              </a:defRPr>
            </a:lvl7pPr>
            <a:lvl8pPr>
              <a:defRPr>
                <a:solidFill>
                  <a:sysClr val="window" lastClr="FFFFFF"/>
                </a:solidFill>
              </a:defRPr>
            </a:lvl8pPr>
            <a:lvl9pPr>
              <a:defRPr>
                <a:solidFill>
                  <a:sysClr val="window" lastClr="FFFFFF"/>
                </a:solidFill>
              </a:defRPr>
            </a:lvl9pPr>
          </a:lstStyle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96000" y="87204"/>
            <a:ext cx="3975540" cy="223659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0482"/>
            <a:ext cx="3815633" cy="2146294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0" name="Shape 687">
            <a:extLst>
              <a:ext uri="{FF2B5EF4-FFF2-40B4-BE49-F238E27FC236}">
                <a16:creationId xmlns:a16="http://schemas.microsoft.com/office/drawing/2014/main" id="{B7070709-B134-40E2-8009-C95CF77159AD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 flipV="1">
            <a:off x="2218914" y="3876674"/>
            <a:ext cx="1447417" cy="50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extrusionOk="0">
                <a:moveTo>
                  <a:pt x="21600" y="901"/>
                </a:moveTo>
                <a:cubicBezTo>
                  <a:pt x="7274" y="-4613"/>
                  <a:pt x="0" y="16987"/>
                  <a:pt x="0" y="16987"/>
                </a:cubicBezTo>
              </a:path>
            </a:pathLst>
          </a:custGeom>
          <a:noFill/>
          <a:ln w="38100" cap="flat">
            <a:solidFill>
              <a:srgbClr val="5F5F5F">
                <a:lumMod val="50000"/>
                <a:lumOff val="50000"/>
              </a:srgbClr>
            </a:solidFill>
            <a:prstDash val="solid"/>
            <a:miter lim="400000"/>
            <a:headEnd type="triangle" w="med" len="med"/>
          </a:ln>
          <a:effectLst/>
        </p:spPr>
        <p:txBody>
          <a:bodyPr lIns="25400" tIns="25400" rIns="25400" bIns="25400" anchor="ctr">
            <a:normAutofit fontScale="25000" lnSpcReduction="20000"/>
          </a:bodyPr>
          <a:lstStyle/>
          <a:p>
            <a:pPr algn="ctr" defTabSz="292100" eaLnBrk="1" hangingPunct="1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1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3AD6B6-04F8-4B39-9E33-25295EC391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51" y="4353759"/>
            <a:ext cx="3815635" cy="2146295"/>
          </a:xfrm>
          <a:prstGeom prst="rect">
            <a:avLst/>
          </a:prstGeom>
        </p:spPr>
      </p:pic>
      <p:sp>
        <p:nvSpPr>
          <p:cNvPr id="14" name="Shape 682">
            <a:extLst>
              <a:ext uri="{FF2B5EF4-FFF2-40B4-BE49-F238E27FC236}">
                <a16:creationId xmlns:a16="http://schemas.microsoft.com/office/drawing/2014/main" id="{1D4C01F3-C6A7-4294-8A42-4A5F907F948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273205" y="4667366"/>
            <a:ext cx="1447417" cy="1519080"/>
          </a:xfrm>
          <a:prstGeom prst="ellipse">
            <a:avLst/>
          </a:prstGeom>
          <a:solidFill>
            <a:srgbClr val="46597E"/>
          </a:solidFill>
          <a:ln>
            <a:noFill/>
          </a:ln>
        </p:spPr>
        <p:style>
          <a:lnRef idx="2">
            <a:srgbClr val="46597E">
              <a:shade val="50000"/>
            </a:srgbClr>
          </a:lnRef>
          <a:fillRef idx="1">
            <a:srgbClr val="46597E"/>
          </a:fillRef>
          <a:effectRef idx="0">
            <a:srgbClr val="46597E"/>
          </a:effectRef>
          <a:fontRef idx="minor">
            <a:sysClr val="window" lastClr="FFFFFF"/>
          </a:fontRef>
        </p:style>
        <p:txBody>
          <a:bodyPr wrap="none" anchor="ctr">
            <a:normAutofit fontScale="77500" lnSpcReduction="20000"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sym typeface="Arial" panose="020B0604020202020204" pitchFamily="34" charset="0"/>
              </a:rPr>
              <a:t>Voice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sym typeface="Arial" panose="020B0604020202020204" pitchFamily="34" charset="0"/>
              </a:rPr>
              <a:t>Recognition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FFFFFF"/>
                </a:solidFill>
                <a:sym typeface="Arial" panose="020B0604020202020204" pitchFamily="34" charset="0"/>
              </a:rPr>
              <a:t>Shield</a:t>
            </a:r>
          </a:p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  <a:sym typeface="Arial" panose="020B0604020202020204" pitchFamily="34" charset="0"/>
              </a:rPr>
              <a:t>（语音识别</a:t>
            </a:r>
            <a:endParaRPr lang="en-US" altLang="zh-CN" sz="2000" dirty="0">
              <a:solidFill>
                <a:srgbClr val="FFFFFF"/>
              </a:solidFill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  <a:sym typeface="Arial" panose="020B0604020202020204" pitchFamily="34" charset="0"/>
              </a:rPr>
              <a:t>技术）</a:t>
            </a:r>
            <a:endParaRPr lang="zh-CN" sz="2000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4*n_h_h_g*1_2_1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2_1"/>
  <p:tag name="KSO_WM_UNIT_ID" val="diagram160845_4*n_h_h_g*1_2_2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2_1"/>
  <p:tag name="KSO_WM_UNIT_PRESET_TEXT_LEN" val="5"/>
  <p:tag name="KSO_WM_DIAGRAM_GROUP_CODE" val="n1-1"/>
  <p:tag name="KSO_WM_UNIT_FILL_FORE_SCHEMECOLOR_INDEX" val="5"/>
  <p:tag name="KSO_WM_UNI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3_1"/>
  <p:tag name="KSO_WM_UNIT_ID" val="diagram160845_4*n_h_h_g*1_2_3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3_1"/>
  <p:tag name="KSO_WM_UNIT_PRESET_TEXT_LEN" val="5"/>
  <p:tag name="KSO_WM_DIAGRAM_GROUP_CODE" val="n1-1"/>
  <p:tag name="KSO_WM_UNIT_FILL_FORE_SCHEMECOLOR_INDEX" val="5"/>
  <p:tag name="KSO_WM_UNI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4_1"/>
  <p:tag name="KSO_WM_UNIT_ID" val="diagram160845_4*n_h_h_g*1_2_4_1"/>
  <p:tag name="KSO_WM_UNIT_LAYERLEVEL" val="1_1_1_1"/>
  <p:tag name="KSO_WM_UNIT_VALUE" val="9"/>
  <p:tag name="KSO_WM_UNIT_HIGHLIGHT" val="0"/>
  <p:tag name="KSO_WM_UNIT_COMPATIBLE" val="0"/>
  <p:tag name="KSO_WM_UNIT_CLEAR" val="0"/>
  <p:tag name="KSO_WM_UNIT_PRESET_TEXT_INDEX" val="3"/>
  <p:tag name="KSO_WM_UNIT_RELATE_UNITID" val="diagram160845_4*n_h_h_f*1_2_4_1"/>
  <p:tag name="KSO_WM_UNIT_PRESET_TEXT_LEN" val="5"/>
  <p:tag name="KSO_WM_DIAGRAM_GROUP_CODE" val="n1-1"/>
  <p:tag name="KSO_WM_UNIT_FILL_FORE_SCHEMECOLOR_INDEX" val="5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4*n_i*1_3"/>
  <p:tag name="KSO_WM_UNIT_LAYERLEVEL" val="1_1"/>
  <p:tag name="KSO_WM_DIAGRAM_GROUP_CODE" val="n1-1"/>
  <p:tag name="KSO_WM_UNIT_LINE_FORE_SCHEMECOLOR_INDEX" val="13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4"/>
  <p:tag name="KSO_WM_UNIT_ID" val="diagram160845_4*n_i*1_4"/>
  <p:tag name="KSO_WM_UNIT_LAYERLEVEL" val="1_1"/>
  <p:tag name="KSO_WM_DIAGRAM_GROUP_CODE" val="n1-1"/>
  <p:tag name="KSO_WM_UNIT_LINE_FORE_SCHEMECOLOR_INDEX" val="13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5"/>
  <p:tag name="KSO_WM_UNIT_ID" val="diagram160845_4*n_i*1_5"/>
  <p:tag name="KSO_WM_UNIT_LAYERLEVEL" val="1_1"/>
  <p:tag name="KSO_WM_DIAGRAM_GROUP_CODE" val="n1-1"/>
  <p:tag name="KSO_WM_UNIT_LINE_FORE_SCHEMECOLOR_INDEX" val="13"/>
  <p:tag name="KSO_WM_UNIT_LINE_FILL_TYP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2"/>
  <p:tag name="KSO_WM_UNIT_ID" val="diagram160845_4*n_i*1_2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SLIDE_ID" val="custom160463_14"/>
  <p:tag name="KSO_WM_SLIDE_INDEX" val="14"/>
  <p:tag name="KSO_WM_SLIDE_ITEM_CNT" val="2"/>
  <p:tag name="KSO_WM_SLIDE_LAYOUT" val="a_l"/>
  <p:tag name="KSO_WM_SLIDE_LAYOUT_CNT" val="1_1"/>
  <p:tag name="KSO_WM_SLIDE_TYPE" val="text"/>
  <p:tag name="KSO_WM_BEAUTIFY_FLAG" val="#wm#"/>
  <p:tag name="KSO_WM_TAG_VERSION" val="1.0"/>
  <p:tag name="KSO_WM_SLIDE_POSITION" val="244*245"/>
  <p:tag name="KSO_WM_SLIDE_SIZE" val="473*189"/>
  <p:tag name="KSO_WM_DIAGRAM_GROUP_CODE" val="l1-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14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6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SLIDE_ID" val="custom160463_14"/>
  <p:tag name="KSO_WM_SLIDE_INDEX" val="14"/>
  <p:tag name="KSO_WM_SLIDE_ITEM_CNT" val="2"/>
  <p:tag name="KSO_WM_SLIDE_LAYOUT" val="a_l"/>
  <p:tag name="KSO_WM_SLIDE_LAYOUT_CNT" val="1_1"/>
  <p:tag name="KSO_WM_SLIDE_TYPE" val="text"/>
  <p:tag name="KSO_WM_BEAUTIFY_FLAG" val="#wm#"/>
  <p:tag name="KSO_WM_TAG_VERSION" val="1.0"/>
  <p:tag name="KSO_WM_SLIDE_POSITION" val="244*245"/>
  <p:tag name="KSO_WM_SLIDE_SIZE" val="473*189"/>
  <p:tag name="KSO_WM_DIAGRAM_GROUP_CODE" val="l1-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14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a"/>
  <p:tag name="KSO_WM_UNIT_INDEX" val="1_1_1"/>
  <p:tag name="KSO_WM_UNIT_ID" val="diagram160845_2*n_h_a*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n1-1"/>
  <p:tag name="KSO_WM_UNIT_FILL_FORE_SCHEMECOLOR_INDEX" val="5"/>
  <p:tag name="KSO_WM_UNI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2*n_h_h_g*1_2_1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2_1"/>
  <p:tag name="KSO_WM_UNIT_ID" val="diagram160845_2*n_h_h_g*1_2_2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2_1"/>
  <p:tag name="KSO_WM_UNIT_PRESET_TEXT_LEN" val="5"/>
  <p:tag name="KSO_WM_DIAGRAM_GROUP_CODE" val="n1-1"/>
  <p:tag name="KSO_WM_UNIT_FILL_FORE_SCHEMECOLOR_INDEX" val="5"/>
  <p:tag name="KSO_WM_UNI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1"/>
  <p:tag name="KSO_WM_UNIT_ID" val="diagram160845_2*n_i*1_1"/>
  <p:tag name="KSO_WM_UNIT_LAYERLEVEL" val="1_1"/>
  <p:tag name="KSO_WM_DIAGRAM_GROUP_CODE" val="n1-1"/>
  <p:tag name="KSO_WM_UNIT_LINE_FORE_SCHEMECOLOR_INDEX" val="13"/>
  <p:tag name="KSO_WM_UNIT_LINE_FILL_TYP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2"/>
  <p:tag name="KSO_WM_UNIT_ID" val="diagram160845_2*n_i*1_2"/>
  <p:tag name="KSO_WM_UNIT_LAYERLEVEL" val="1_1"/>
  <p:tag name="KSO_WM_DIAGRAM_GROUP_CODE" val="n1-1"/>
  <p:tag name="KSO_WM_UNIT_LINE_FORE_SCHEMECOLOR_INDEX" val="13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2*n_i*1_3"/>
  <p:tag name="KSO_WM_UNIT_LAYERLEVEL" val="1_1"/>
  <p:tag name="KSO_WM_DIAGRAM_GROUP_CODE" val="n1-1"/>
  <p:tag name="KSO_WM_UNIT_FILL_FORE_SCHEMECOLOR_INDEX" val="5"/>
  <p:tag name="KSO_WM_UNI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1"/>
  <p:tag name="KSO_WM_UNIT_ID" val="diagram160845_2*n_i*1_1"/>
  <p:tag name="KSO_WM_UNIT_LAYERLEVEL" val="1_1"/>
  <p:tag name="KSO_WM_DIAGRAM_GROUP_CODE" val="n1-1"/>
  <p:tag name="KSO_WM_UNIT_LINE_FORE_SCHEMECOLOR_INDEX" val="13"/>
  <p:tag name="KSO_WM_UNIT_LINE_FILL_TYP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2*n_h_h_g*1_2_1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84_26*i*1"/>
  <p:tag name="KSO_WM_TEMPLATE_CATEGORY" val="custom"/>
  <p:tag name="KSO_WM_TEMPLATE_INDEX" val="18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2*n_h_h_g*1_2_1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2*n_h_h_g*1_2_1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2*n_h_h_g*1_2_1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2*n_h_h_g*1_2_1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2*n_h_h_g*1_2_1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2*n_h_h_g*1_2_1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4*n_i*1_3"/>
  <p:tag name="KSO_WM_UNIT_LAYERLEVEL" val="1_1"/>
  <p:tag name="KSO_WM_DIAGRAM_GROUP_CODE" val="n1-1"/>
  <p:tag name="KSO_WM_UNIT_LINE_FORE_SCHEMECOLOR_INDEX" val="13"/>
  <p:tag name="KSO_WM_UNIT_LINE_FILL_TYP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4*n_i*1_3"/>
  <p:tag name="KSO_WM_UNIT_LAYERLEVEL" val="1_1"/>
  <p:tag name="KSO_WM_DIAGRAM_GROUP_CODE" val="n1-1"/>
  <p:tag name="KSO_WM_UNIT_LINE_FORE_SCHEMECOLOR_INDEX" val="13"/>
  <p:tag name="KSO_WM_UNIT_LINE_FILL_TYP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4*n_i*1_3"/>
  <p:tag name="KSO_WM_UNIT_LAYERLEVEL" val="1_1"/>
  <p:tag name="KSO_WM_DIAGRAM_GROUP_CODE" val="n1-1"/>
  <p:tag name="KSO_WM_UNIT_LINE_FORE_SCHEMECOLOR_INDEX" val="13"/>
  <p:tag name="KSO_WM_UNIT_LINE_FILL_TYP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4*n_i*1_3"/>
  <p:tag name="KSO_WM_UNIT_LAYERLEVEL" val="1_1"/>
  <p:tag name="KSO_WM_DIAGRAM_GROUP_CODE" val="n1-1"/>
  <p:tag name="KSO_WM_UNIT_LINE_FORE_SCHEMECOLOR_INDEX" val="13"/>
  <p:tag name="KSO_WM_UNIT_LINE_FILL_TYP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、12、16、22、25、28、29"/>
  <p:tag name="KSO_WM_TEMPLATE_CATEGORY" val="custom"/>
  <p:tag name="KSO_WM_TEMPLATE_INDEX" val="160463"/>
  <p:tag name="KSO_WM_SLIDE_ID" val="custom160463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4*n_i*1_3"/>
  <p:tag name="KSO_WM_UNIT_LAYERLEVEL" val="1_1"/>
  <p:tag name="KSO_WM_DIAGRAM_GROUP_CODE" val="n1-1"/>
  <p:tag name="KSO_WM_UNIT_LINE_FORE_SCHEMECOLOR_INDEX" val="13"/>
  <p:tag name="KSO_WM_UNIT_LINE_FILL_TYP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4*n_i*1_3"/>
  <p:tag name="KSO_WM_UNIT_LAYERLEVEL" val="1_1"/>
  <p:tag name="KSO_WM_DIAGRAM_GROUP_CODE" val="n1-1"/>
  <p:tag name="KSO_WM_UNIT_LINE_FORE_SCHEMECOLOR_INDEX" val="13"/>
  <p:tag name="KSO_WM_UNIT_LINE_FILL_TYP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h_g"/>
  <p:tag name="KSO_WM_UNIT_INDEX" val="1_2_1_1"/>
  <p:tag name="KSO_WM_UNIT_ID" val="diagram160845_2*n_h_h_g*1_2_1_1"/>
  <p:tag name="KSO_WM_UNIT_LAYERLEVEL" val="1_1_1_1"/>
  <p:tag name="KSO_WM_UNIT_VALUE" val="16"/>
  <p:tag name="KSO_WM_UNIT_HIGHLIGHT" val="0"/>
  <p:tag name="KSO_WM_UNIT_COMPATIBLE" val="0"/>
  <p:tag name="KSO_WM_UNIT_CLEAR" val="0"/>
  <p:tag name="KSO_WM_UNIT_PRESET_TEXT_INDEX" val="3"/>
  <p:tag name="KSO_WM_UNIT_RELATE_UNITID" val="diagram160845_2*n_h_h_f*1_2_1_1"/>
  <p:tag name="KSO_WM_UNIT_PRESET_TEXT_LEN" val="5"/>
  <p:tag name="KSO_WM_DIAGRAM_GROUP_CODE" val="n1-1"/>
  <p:tag name="KSO_WM_UNIT_FILL_FORE_SCHEMECOLOR_INDEX" val="5"/>
  <p:tag name="KSO_WM_UNI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3"/>
  <p:tag name="KSO_WM_UNIT_ID" val="diagram160845_4*n_i*1_3"/>
  <p:tag name="KSO_WM_UNIT_LAYERLEVEL" val="1_1"/>
  <p:tag name="KSO_WM_DIAGRAM_GROUP_CODE" val="n1-1"/>
  <p:tag name="KSO_WM_UNIT_LINE_FORE_SCHEMECOLOR_INDEX" val="13"/>
  <p:tag name="KSO_WM_UNIT_LINE_FILL_TYP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TAG_VERSION" val="1.0"/>
  <p:tag name="KSO_WM_SLIDE_ID" val="custom160463_3"/>
  <p:tag name="KSO_WM_SLIDE_INDEX" val="3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86"/>
  <p:tag name="KSO_WM_SLIDE_SIZE" val="828*40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3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SLIDE_ID" val="custom160463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  <p:tag name="KSO_WM_TAG_VERSION" val="1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29*a*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PRESET_TEXT" val="THANK YOU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63"/>
  <p:tag name="KSO_WM_SLIDE_ID" val="custom160463_2"/>
  <p:tag name="KSO_WM_SLIDE_INDEX" val="2"/>
  <p:tag name="KSO_WM_SLIDE_ITEM_CNT" val="1"/>
  <p:tag name="KSO_WM_SLIDE_LAYOUT" val="a_l"/>
  <p:tag name="KSO_WM_SLIDE_LAYOUT_CNT" val="1_1"/>
  <p:tag name="KSO_WM_SLIDE_TYPE" val="contents"/>
  <p:tag name="KSO_WM_BEAUTIFY_FLAG" val="#wm#"/>
  <p:tag name="KSO_WM_TAG_VERSION" val="1.0"/>
  <p:tag name="KSO_WM_DIAGRAM_GROUP_CODE" val="l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63"/>
  <p:tag name="KSO_WM_UNIT_TYPE" val="a"/>
  <p:tag name="KSO_WM_UNIT_INDEX" val="1"/>
  <p:tag name="KSO_WM_UNIT_ID" val="custom160463_2*a*1"/>
  <p:tag name="KSO_WM_UNIT_CLEAR" val="1"/>
  <p:tag name="KSO_WM_UNIT_LAYERLEVEL" val="1"/>
  <p:tag name="KSO_WM_UNIT_ISCONTENTSTITLE" val="1"/>
  <p:tag name="KSO_WM_UNIT_VALUE" val="25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h_a"/>
  <p:tag name="KSO_WM_UNIT_INDEX" val="1_1_1"/>
  <p:tag name="KSO_WM_UNIT_ID" val="diagram160845_4*n_h_a*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3"/>
  <p:tag name="KSO_WM_UNIT_PRESET_TEXT_LEN" val="5"/>
  <p:tag name="KSO_WM_DIAGRAM_GROUP_CODE" val="n1-1"/>
  <p:tag name="KSO_WM_UNIT_FILL_FORE_SCHEMECOLOR_INDEX" val="5"/>
  <p:tag name="KSO_WM_UNI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845"/>
  <p:tag name="KSO_WM_UNIT_TYPE" val="n_i"/>
  <p:tag name="KSO_WM_UNIT_INDEX" val="1_1"/>
  <p:tag name="KSO_WM_UNIT_ID" val="diagram160845_4*n_i*1_1"/>
  <p:tag name="KSO_WM_UNIT_LAYERLEVEL" val="1_1"/>
  <p:tag name="KSO_WM_DIAGRAM_GROUP_CODE" val="n1-1"/>
  <p:tag name="KSO_WM_UNIT_LINE_FORE_SCHEMECOLOR_INDEX" val="13"/>
  <p:tag name="KSO_WM_UNIT_LINE_FILL_TYPE" val="2"/>
</p:tagLst>
</file>

<file path=ppt/theme/theme1.xml><?xml version="1.0" encoding="utf-8"?>
<a:theme xmlns:a="http://schemas.openxmlformats.org/drawingml/2006/main" name="A000120140530A46PPBG">
  <a:themeElements>
    <a:clrScheme name="160184.184">
      <a:dk1>
        <a:srgbClr val="47494B"/>
      </a:dk1>
      <a:lt1>
        <a:srgbClr val="FFFFFF"/>
      </a:lt1>
      <a:dk2>
        <a:srgbClr val="454749"/>
      </a:dk2>
      <a:lt2>
        <a:srgbClr val="EAF5FC"/>
      </a:lt2>
      <a:accent1>
        <a:srgbClr val="2D9C9F"/>
      </a:accent1>
      <a:accent2>
        <a:srgbClr val="87AD83"/>
      </a:accent2>
      <a:accent3>
        <a:srgbClr val="5FACC0"/>
      </a:accent3>
      <a:accent4>
        <a:srgbClr val="B5C2D3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284</Words>
  <Application>Microsoft Office PowerPoint</Application>
  <PresentationFormat>宽屏</PresentationFormat>
  <Paragraphs>98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Helvetica Neue Light</vt:lpstr>
      <vt:lpstr>黑体</vt:lpstr>
      <vt:lpstr>华文隶书</vt:lpstr>
      <vt:lpstr>楷体</vt:lpstr>
      <vt:lpstr>宋体</vt:lpstr>
      <vt:lpstr>微软雅黑</vt:lpstr>
      <vt:lpstr>幼圆</vt:lpstr>
      <vt:lpstr>Arial</vt:lpstr>
      <vt:lpstr>Calibri</vt:lpstr>
      <vt:lpstr>Webdings</vt:lpstr>
      <vt:lpstr>A000120140530A46PPBG</vt:lpstr>
      <vt:lpstr> 利用RFID与AGV技术的图书馆书籍归还系统</vt:lpstr>
      <vt:lpstr>PowerPoint 演示文稿</vt:lpstr>
      <vt:lpstr>初步模型: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主要创新点：</vt:lpstr>
      <vt:lpstr>实验过程中碰到的问题以及对策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顾子安</cp:lastModifiedBy>
  <cp:revision>89</cp:revision>
  <dcterms:created xsi:type="dcterms:W3CDTF">2017-09-03T06:50:00Z</dcterms:created>
  <dcterms:modified xsi:type="dcterms:W3CDTF">2018-01-31T11:20:47Z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